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58" r:id="rId6"/>
    <p:sldId id="259" r:id="rId7"/>
    <p:sldId id="260" r:id="rId8"/>
    <p:sldId id="261" r:id="rId9"/>
    <p:sldId id="257"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2841" autoAdjust="0"/>
  </p:normalViewPr>
  <p:slideViewPr>
    <p:cSldViewPr snapToGrid="0">
      <p:cViewPr varScale="1">
        <p:scale>
          <a:sx n="71" d="100"/>
          <a:sy n="71" d="100"/>
        </p:scale>
        <p:origin x="27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ni Alrum Jørgensen" userId="4e4193a4-ab8d-4f87-bfcc-38cb68c08aca" providerId="ADAL" clId="{BA84351D-83AB-4B94-811F-20CB476F11E3}"/>
    <pc:docChg chg="custSel modSld">
      <pc:chgData name="Janni Alrum Jørgensen" userId="4e4193a4-ab8d-4f87-bfcc-38cb68c08aca" providerId="ADAL" clId="{BA84351D-83AB-4B94-811F-20CB476F11E3}" dt="2020-03-04T08:14:11.561" v="237" actId="20577"/>
      <pc:docMkLst>
        <pc:docMk/>
      </pc:docMkLst>
      <pc:sldChg chg="modSp">
        <pc:chgData name="Janni Alrum Jørgensen" userId="4e4193a4-ab8d-4f87-bfcc-38cb68c08aca" providerId="ADAL" clId="{BA84351D-83AB-4B94-811F-20CB476F11E3}" dt="2020-03-04T06:53:46.892" v="1" actId="13926"/>
        <pc:sldMkLst>
          <pc:docMk/>
          <pc:sldMk cId="4035283078" sldId="260"/>
        </pc:sldMkLst>
        <pc:spChg chg="mod">
          <ac:chgData name="Janni Alrum Jørgensen" userId="4e4193a4-ab8d-4f87-bfcc-38cb68c08aca" providerId="ADAL" clId="{BA84351D-83AB-4B94-811F-20CB476F11E3}" dt="2020-03-04T06:53:46.892" v="1" actId="13926"/>
          <ac:spMkLst>
            <pc:docMk/>
            <pc:sldMk cId="4035283078" sldId="260"/>
            <ac:spMk id="5" creationId="{32F582EC-D2A5-4D74-A502-F8585597C810}"/>
          </ac:spMkLst>
        </pc:spChg>
      </pc:sldChg>
      <pc:sldChg chg="modNotesTx">
        <pc:chgData name="Janni Alrum Jørgensen" userId="4e4193a4-ab8d-4f87-bfcc-38cb68c08aca" providerId="ADAL" clId="{BA84351D-83AB-4B94-811F-20CB476F11E3}" dt="2020-03-04T08:14:11.561" v="237" actId="20577"/>
        <pc:sldMkLst>
          <pc:docMk/>
          <pc:sldMk cId="1509082542" sldId="26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FC5A46-E1B2-40EC-A681-935405C3E474}" type="datetimeFigureOut">
              <a:rPr lang="da-DK" smtClean="0"/>
              <a:t>04-03-2020</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2DF541-9E0C-4F96-8924-69BBBCAC35F9}" type="slidenum">
              <a:rPr lang="da-DK" smtClean="0"/>
              <a:t>‹nr.›</a:t>
            </a:fld>
            <a:endParaRPr lang="da-DK"/>
          </a:p>
        </p:txBody>
      </p:sp>
    </p:spTree>
    <p:extLst>
      <p:ext uri="{BB962C8B-B14F-4D97-AF65-F5344CB8AC3E}">
        <p14:creationId xmlns:p14="http://schemas.microsoft.com/office/powerpoint/2010/main" val="105590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GB" sz="1200" kern="1200" dirty="0">
                <a:solidFill>
                  <a:schemeClr val="tx1"/>
                </a:solidFill>
                <a:effectLst/>
                <a:latin typeface="+mn-lt"/>
                <a:ea typeface="+mn-ea"/>
                <a:cs typeface="+mn-cs"/>
              </a:rPr>
              <a:t>Research suggests that for students to learn from feedback, it is important that they engage with it – by asking questions, discussing the feedback, and constructing their own meaning from it (Black et al. 2004; Ellegaard et al. 2018; Doyle, Buckley, and Whelan 2019). </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Peer review can be seen as both a method for increasing feedback without overburdening teachers and as an effective means of teaching in itself.</a:t>
            </a:r>
          </a:p>
          <a:p>
            <a:r>
              <a:rPr lang="en-US" sz="1200" b="0" i="0" kern="1200" dirty="0">
                <a:solidFill>
                  <a:schemeClr val="tx1"/>
                </a:solidFill>
                <a:effectLst/>
                <a:latin typeface="+mn-lt"/>
                <a:ea typeface="+mn-ea"/>
                <a:cs typeface="+mn-cs"/>
              </a:rPr>
              <a:t>All the participants use various forms of student-to-student peer review as tools in their teaching.</a:t>
            </a:r>
            <a:endParaRPr lang="da-DK" dirty="0"/>
          </a:p>
        </p:txBody>
      </p:sp>
      <p:sp>
        <p:nvSpPr>
          <p:cNvPr id="4" name="Pladsholder til slidenummer 3"/>
          <p:cNvSpPr>
            <a:spLocks noGrp="1"/>
          </p:cNvSpPr>
          <p:nvPr>
            <p:ph type="sldNum" sz="quarter" idx="5"/>
          </p:nvPr>
        </p:nvSpPr>
        <p:spPr/>
        <p:txBody>
          <a:bodyPr/>
          <a:lstStyle/>
          <a:p>
            <a:fld id="{F02DF541-9E0C-4F96-8924-69BBBCAC35F9}" type="slidenum">
              <a:rPr lang="da-DK" smtClean="0"/>
              <a:t>2</a:t>
            </a:fld>
            <a:endParaRPr lang="da-DK"/>
          </a:p>
        </p:txBody>
      </p:sp>
    </p:spTree>
    <p:extLst>
      <p:ext uri="{BB962C8B-B14F-4D97-AF65-F5344CB8AC3E}">
        <p14:creationId xmlns:p14="http://schemas.microsoft.com/office/powerpoint/2010/main" val="3270328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Handout</a:t>
            </a:r>
          </a:p>
        </p:txBody>
      </p:sp>
      <p:sp>
        <p:nvSpPr>
          <p:cNvPr id="4" name="Pladsholder til slidenummer 3"/>
          <p:cNvSpPr>
            <a:spLocks noGrp="1"/>
          </p:cNvSpPr>
          <p:nvPr>
            <p:ph type="sldNum" sz="quarter" idx="5"/>
          </p:nvPr>
        </p:nvSpPr>
        <p:spPr/>
        <p:txBody>
          <a:bodyPr/>
          <a:lstStyle/>
          <a:p>
            <a:fld id="{F02DF541-9E0C-4F96-8924-69BBBCAC35F9}" type="slidenum">
              <a:rPr lang="da-DK" smtClean="0"/>
              <a:t>3</a:t>
            </a:fld>
            <a:endParaRPr lang="da-DK"/>
          </a:p>
        </p:txBody>
      </p:sp>
    </p:spTree>
    <p:extLst>
      <p:ext uri="{BB962C8B-B14F-4D97-AF65-F5344CB8AC3E}">
        <p14:creationId xmlns:p14="http://schemas.microsoft.com/office/powerpoint/2010/main" val="2473821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Handout</a:t>
            </a:r>
          </a:p>
        </p:txBody>
      </p:sp>
      <p:sp>
        <p:nvSpPr>
          <p:cNvPr id="4" name="Pladsholder til slidenummer 3"/>
          <p:cNvSpPr>
            <a:spLocks noGrp="1"/>
          </p:cNvSpPr>
          <p:nvPr>
            <p:ph type="sldNum" sz="quarter" idx="5"/>
          </p:nvPr>
        </p:nvSpPr>
        <p:spPr/>
        <p:txBody>
          <a:bodyPr/>
          <a:lstStyle/>
          <a:p>
            <a:fld id="{F02DF541-9E0C-4F96-8924-69BBBCAC35F9}" type="slidenum">
              <a:rPr lang="da-DK" smtClean="0"/>
              <a:t>4</a:t>
            </a:fld>
            <a:endParaRPr lang="da-DK"/>
          </a:p>
        </p:txBody>
      </p:sp>
    </p:spTree>
    <p:extLst>
      <p:ext uri="{BB962C8B-B14F-4D97-AF65-F5344CB8AC3E}">
        <p14:creationId xmlns:p14="http://schemas.microsoft.com/office/powerpoint/2010/main" val="3458820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What</a:t>
            </a:r>
            <a:r>
              <a:rPr lang="da-DK" dirty="0"/>
              <a:t> did I </a:t>
            </a:r>
            <a:r>
              <a:rPr lang="da-DK" dirty="0" err="1"/>
              <a:t>think</a:t>
            </a:r>
            <a:r>
              <a:rPr lang="da-DK" dirty="0"/>
              <a:t>:</a:t>
            </a:r>
          </a:p>
          <a:p>
            <a:r>
              <a:rPr lang="en-US" dirty="0"/>
              <a:t>It is easy to distribute the material to the students for them to give feedback on</a:t>
            </a:r>
            <a:endParaRPr lang="da-DK" dirty="0"/>
          </a:p>
          <a:p>
            <a:r>
              <a:rPr lang="en-US" dirty="0"/>
              <a:t>I think that I got better reports in the end</a:t>
            </a:r>
          </a:p>
          <a:p>
            <a:r>
              <a:rPr lang="en-US" dirty="0"/>
              <a:t>As the course is on 5</a:t>
            </a:r>
            <a:r>
              <a:rPr lang="en-US" baseline="30000" dirty="0"/>
              <a:t>th</a:t>
            </a:r>
            <a:r>
              <a:rPr lang="en-US" dirty="0"/>
              <a:t> semester the students are already used to giving feedback and so the introduction to that part can be toned down</a:t>
            </a:r>
          </a:p>
          <a:p>
            <a:r>
              <a:rPr lang="en-US" dirty="0"/>
              <a:t>When implementing a project and only making the students work with peer feedback on that part of the material in the course the other topics tend to be neglected by some students</a:t>
            </a:r>
          </a:p>
          <a:p>
            <a:pPr lvl="2"/>
            <a:r>
              <a:rPr lang="en-US" dirty="0"/>
              <a:t>At the exam mote that one student was unhappy to pic a topic that was not included in the project</a:t>
            </a:r>
          </a:p>
          <a:p>
            <a:endParaRPr lang="da-DK" dirty="0"/>
          </a:p>
          <a:p>
            <a:endParaRPr lang="da-DK" dirty="0"/>
          </a:p>
          <a:p>
            <a:r>
              <a:rPr lang="da-DK" dirty="0" err="1"/>
              <a:t>Whar</a:t>
            </a:r>
            <a:r>
              <a:rPr lang="da-DK" dirty="0"/>
              <a:t> did the students </a:t>
            </a:r>
            <a:r>
              <a:rPr lang="da-DK" dirty="0" err="1"/>
              <a:t>say</a:t>
            </a:r>
            <a:r>
              <a:rPr lang="da-DK" dirty="0"/>
              <a:t>:</a:t>
            </a:r>
          </a:p>
          <a:p>
            <a:r>
              <a:rPr lang="en-US" dirty="0"/>
              <a:t>10 out of 12 groups handed in the project even though the project was voluntarily.</a:t>
            </a:r>
          </a:p>
          <a:p>
            <a:r>
              <a:rPr lang="en-US" dirty="0"/>
              <a:t>The students liked the possibility to work with the topics and get more feedback</a:t>
            </a:r>
          </a:p>
          <a:p>
            <a:r>
              <a:rPr lang="en-US" dirty="0"/>
              <a:t>The students felt more </a:t>
            </a:r>
            <a:r>
              <a:rPr lang="en-US" dirty="0" err="1"/>
              <a:t>comfortabl</a:t>
            </a:r>
            <a:r>
              <a:rPr lang="en-US" dirty="0"/>
              <a:t> with the topics included in the project at the exam but may bee this was on behalf of the topics not included</a:t>
            </a:r>
          </a:p>
          <a:p>
            <a:r>
              <a:rPr lang="en-US" dirty="0"/>
              <a:t>The students learn from tell others what they did. Should it only be the ones who have done the assignment that becomes a part of the peer feedback?</a:t>
            </a:r>
          </a:p>
          <a:p>
            <a:r>
              <a:rPr lang="en-US" dirty="0"/>
              <a:t>Rubrics was not used that much – We can do it </a:t>
            </a:r>
            <a:r>
              <a:rPr lang="en-US"/>
              <a:t>our self</a:t>
            </a:r>
            <a:endParaRPr lang="en-US" dirty="0"/>
          </a:p>
          <a:p>
            <a:r>
              <a:rPr lang="en-US" dirty="0" err="1"/>
              <a:t>Peergrade</a:t>
            </a:r>
            <a:r>
              <a:rPr lang="en-US" dirty="0"/>
              <a:t>:</a:t>
            </a:r>
          </a:p>
          <a:p>
            <a:pPr lvl="2"/>
            <a:r>
              <a:rPr lang="en-US" dirty="0"/>
              <a:t>Knowing the receiver of the feedback helped keeping a proper tone</a:t>
            </a:r>
          </a:p>
          <a:p>
            <a:pPr lvl="2"/>
            <a:r>
              <a:rPr lang="en-US" dirty="0"/>
              <a:t>They liked the written feedback but wanted to give oral feedback in addition to the written part</a:t>
            </a:r>
          </a:p>
          <a:p>
            <a:endParaRPr lang="da-DK" dirty="0"/>
          </a:p>
        </p:txBody>
      </p:sp>
      <p:sp>
        <p:nvSpPr>
          <p:cNvPr id="4" name="Pladsholder til slidenummer 3"/>
          <p:cNvSpPr>
            <a:spLocks noGrp="1"/>
          </p:cNvSpPr>
          <p:nvPr>
            <p:ph type="sldNum" sz="quarter" idx="5"/>
          </p:nvPr>
        </p:nvSpPr>
        <p:spPr/>
        <p:txBody>
          <a:bodyPr/>
          <a:lstStyle/>
          <a:p>
            <a:fld id="{F02DF541-9E0C-4F96-8924-69BBBCAC35F9}" type="slidenum">
              <a:rPr lang="da-DK" smtClean="0"/>
              <a:t>5</a:t>
            </a:fld>
            <a:endParaRPr lang="da-DK"/>
          </a:p>
        </p:txBody>
      </p:sp>
    </p:spTree>
    <p:extLst>
      <p:ext uri="{BB962C8B-B14F-4D97-AF65-F5344CB8AC3E}">
        <p14:creationId xmlns:p14="http://schemas.microsoft.com/office/powerpoint/2010/main" val="821990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6228" y="1696643"/>
            <a:ext cx="8225232" cy="1304465"/>
          </a:xfrm>
        </p:spPr>
        <p:txBody>
          <a:bodyPr anchor="b">
            <a:noAutofit/>
          </a:bodyPr>
          <a:lstStyle>
            <a:lvl1pPr algn="l">
              <a:defRPr sz="9400" b="1"/>
            </a:lvl1pPr>
          </a:lstStyle>
          <a:p>
            <a:r>
              <a:rPr lang="en-US" dirty="0" err="1"/>
              <a:t>Overskrift</a:t>
            </a:r>
            <a:endParaRPr lang="en-US" dirty="0"/>
          </a:p>
        </p:txBody>
      </p:sp>
      <p:sp>
        <p:nvSpPr>
          <p:cNvPr id="3" name="Subtitle 2"/>
          <p:cNvSpPr>
            <a:spLocks noGrp="1"/>
          </p:cNvSpPr>
          <p:nvPr>
            <p:ph type="subTitle" idx="1" hasCustomPrompt="1"/>
          </p:nvPr>
        </p:nvSpPr>
        <p:spPr>
          <a:xfrm>
            <a:off x="180362" y="3022967"/>
            <a:ext cx="6858000" cy="1109418"/>
          </a:xfrm>
        </p:spPr>
        <p:txBody>
          <a:bodyPr>
            <a:noAutofit/>
          </a:bodyPr>
          <a:lstStyle>
            <a:lvl1pPr marL="0" indent="0" algn="l">
              <a:buNone/>
              <a:defRPr sz="5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dirty="0"/>
              <a:t>Lektion ??</a:t>
            </a:r>
          </a:p>
        </p:txBody>
      </p:sp>
      <p:pic>
        <p:nvPicPr>
          <p:cNvPr id="19" name="Billede 18">
            <a:extLst>
              <a:ext uri="{FF2B5EF4-FFF2-40B4-BE49-F238E27FC236}">
                <a16:creationId xmlns:a16="http://schemas.microsoft.com/office/drawing/2014/main" id="{E98E8916-8423-4E88-B5DD-EBDE15EE642A}"/>
              </a:ext>
            </a:extLst>
          </p:cNvPr>
          <p:cNvPicPr>
            <a:picLocks noChangeAspect="1"/>
          </p:cNvPicPr>
          <p:nvPr userDrawn="1"/>
        </p:nvPicPr>
        <p:blipFill>
          <a:blip r:embed="rId2"/>
          <a:stretch>
            <a:fillRect/>
          </a:stretch>
        </p:blipFill>
        <p:spPr>
          <a:xfrm>
            <a:off x="284404" y="6346247"/>
            <a:ext cx="863105" cy="265571"/>
          </a:xfrm>
          <a:prstGeom prst="rect">
            <a:avLst/>
          </a:prstGeom>
        </p:spPr>
      </p:pic>
      <p:sp>
        <p:nvSpPr>
          <p:cNvPr id="7" name="Pladsholder til sidefod 6">
            <a:extLst>
              <a:ext uri="{FF2B5EF4-FFF2-40B4-BE49-F238E27FC236}">
                <a16:creationId xmlns:a16="http://schemas.microsoft.com/office/drawing/2014/main" id="{A7224A28-AC17-4207-87BD-AAB6C5659933}"/>
              </a:ext>
            </a:extLst>
          </p:cNvPr>
          <p:cNvSpPr>
            <a:spLocks noGrp="1"/>
          </p:cNvSpPr>
          <p:nvPr>
            <p:ph type="ftr" sz="quarter" idx="15"/>
          </p:nvPr>
        </p:nvSpPr>
        <p:spPr>
          <a:xfrm>
            <a:off x="5242134" y="6356351"/>
            <a:ext cx="3086100" cy="365125"/>
          </a:xfrm>
        </p:spPr>
        <p:txBody>
          <a:bodyPr/>
          <a:lstStyle/>
          <a:p>
            <a:pPr algn="r"/>
            <a:r>
              <a:rPr lang="da-DK"/>
              <a:t>Marts 2020  |</a:t>
            </a:r>
            <a:endParaRPr lang="da-DK" dirty="0"/>
          </a:p>
        </p:txBody>
      </p:sp>
      <p:sp>
        <p:nvSpPr>
          <p:cNvPr id="8" name="Pladsholder til slidenummer 7">
            <a:extLst>
              <a:ext uri="{FF2B5EF4-FFF2-40B4-BE49-F238E27FC236}">
                <a16:creationId xmlns:a16="http://schemas.microsoft.com/office/drawing/2014/main" id="{443A6C98-0ABD-431F-AC0D-B6F4EABB47FD}"/>
              </a:ext>
            </a:extLst>
          </p:cNvPr>
          <p:cNvSpPr>
            <a:spLocks noGrp="1"/>
          </p:cNvSpPr>
          <p:nvPr>
            <p:ph type="sldNum" sz="quarter" idx="16"/>
          </p:nvPr>
        </p:nvSpPr>
        <p:spPr/>
        <p:txBody>
          <a:bodyPr/>
          <a:lstStyle/>
          <a:p>
            <a:fld id="{36304854-8ABF-4307-B8EE-5DD995259754}" type="slidenum">
              <a:rPr lang="da-DK" smtClean="0"/>
              <a:t>‹nr.›</a:t>
            </a:fld>
            <a:endParaRPr lang="da-DK"/>
          </a:p>
        </p:txBody>
      </p:sp>
      <p:cxnSp>
        <p:nvCxnSpPr>
          <p:cNvPr id="10" name="Lige forbindelse 9">
            <a:extLst>
              <a:ext uri="{FF2B5EF4-FFF2-40B4-BE49-F238E27FC236}">
                <a16:creationId xmlns:a16="http://schemas.microsoft.com/office/drawing/2014/main" id="{F9033961-B19C-4193-AA70-2135ECD4437C}"/>
              </a:ext>
            </a:extLst>
          </p:cNvPr>
          <p:cNvCxnSpPr>
            <a:cxnSpLocks/>
          </p:cNvCxnSpPr>
          <p:nvPr userDrawn="1"/>
        </p:nvCxnSpPr>
        <p:spPr>
          <a:xfrm>
            <a:off x="309101" y="478150"/>
            <a:ext cx="5291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kstfelt 14">
            <a:extLst>
              <a:ext uri="{FF2B5EF4-FFF2-40B4-BE49-F238E27FC236}">
                <a16:creationId xmlns:a16="http://schemas.microsoft.com/office/drawing/2014/main" id="{4B6C7980-04B5-4A29-A3EC-5A3C8DC507AF}"/>
              </a:ext>
            </a:extLst>
          </p:cNvPr>
          <p:cNvSpPr txBox="1"/>
          <p:nvPr userDrawn="1"/>
        </p:nvSpPr>
        <p:spPr>
          <a:xfrm>
            <a:off x="221396" y="239988"/>
            <a:ext cx="3944815" cy="230832"/>
          </a:xfrm>
          <a:prstGeom prst="rect">
            <a:avLst/>
          </a:prstGeom>
          <a:noFill/>
        </p:spPr>
        <p:txBody>
          <a:bodyPr wrap="square" rtlCol="0">
            <a:spAutoFit/>
          </a:bodyPr>
          <a:lstStyle/>
          <a:p>
            <a:r>
              <a:rPr lang="da-DK" sz="900" b="1" dirty="0"/>
              <a:t>Institut for Teknologi og Innovation</a:t>
            </a:r>
          </a:p>
        </p:txBody>
      </p:sp>
      <p:sp>
        <p:nvSpPr>
          <p:cNvPr id="16" name="Tekstfelt 15">
            <a:extLst>
              <a:ext uri="{FF2B5EF4-FFF2-40B4-BE49-F238E27FC236}">
                <a16:creationId xmlns:a16="http://schemas.microsoft.com/office/drawing/2014/main" id="{E019E6D7-3844-4178-90C2-5024F6495B0F}"/>
              </a:ext>
            </a:extLst>
          </p:cNvPr>
          <p:cNvSpPr txBox="1"/>
          <p:nvPr userDrawn="1"/>
        </p:nvSpPr>
        <p:spPr>
          <a:xfrm>
            <a:off x="180362" y="4472357"/>
            <a:ext cx="4450468" cy="1384995"/>
          </a:xfrm>
          <a:prstGeom prst="rect">
            <a:avLst/>
          </a:prstGeom>
          <a:noFill/>
        </p:spPr>
        <p:txBody>
          <a:bodyPr wrap="square" rtlCol="0">
            <a:spAutoFit/>
          </a:bodyPr>
          <a:lstStyle/>
          <a:p>
            <a:r>
              <a:rPr lang="da-DK" sz="2800" dirty="0"/>
              <a:t>Camilla Fogh Larsen</a:t>
            </a:r>
          </a:p>
          <a:p>
            <a:r>
              <a:rPr lang="da-DK" sz="2800" dirty="0"/>
              <a:t>Janni Alrum Jørgensen</a:t>
            </a:r>
          </a:p>
          <a:p>
            <a:r>
              <a:rPr lang="da-DK" sz="2800" dirty="0"/>
              <a:t>Gry Green Linell</a:t>
            </a:r>
          </a:p>
        </p:txBody>
      </p:sp>
    </p:spTree>
    <p:extLst>
      <p:ext uri="{BB962C8B-B14F-4D97-AF65-F5344CB8AC3E}">
        <p14:creationId xmlns:p14="http://schemas.microsoft.com/office/powerpoint/2010/main" val="95242534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65928B-7AFF-4164-B277-C7E80C9042C9}"/>
              </a:ext>
            </a:extLst>
          </p:cNvPr>
          <p:cNvSpPr>
            <a:spLocks noGrp="1"/>
          </p:cNvSpPr>
          <p:nvPr>
            <p:ph type="title"/>
          </p:nvPr>
        </p:nvSpPr>
        <p:spPr>
          <a:xfrm>
            <a:off x="222860" y="1008186"/>
            <a:ext cx="8292489" cy="890952"/>
          </a:xfrm>
        </p:spPr>
        <p:txBody>
          <a:bodyPr>
            <a:normAutofit/>
          </a:bodyPr>
          <a:lstStyle>
            <a:lvl1pPr>
              <a:defRPr sz="3600" b="1"/>
            </a:lvl1pPr>
          </a:lstStyle>
          <a:p>
            <a:r>
              <a:rPr lang="da-DK"/>
              <a:t>Klik for at redigere titeltypografien i masteren</a:t>
            </a:r>
            <a:endParaRPr lang="da-DK" dirty="0"/>
          </a:p>
        </p:txBody>
      </p:sp>
      <p:sp>
        <p:nvSpPr>
          <p:cNvPr id="4" name="Pladsholder til sidefod 3">
            <a:extLst>
              <a:ext uri="{FF2B5EF4-FFF2-40B4-BE49-F238E27FC236}">
                <a16:creationId xmlns:a16="http://schemas.microsoft.com/office/drawing/2014/main" id="{957C7BB4-E092-4C1E-AD8C-A493E0957993}"/>
              </a:ext>
            </a:extLst>
          </p:cNvPr>
          <p:cNvSpPr>
            <a:spLocks noGrp="1"/>
          </p:cNvSpPr>
          <p:nvPr>
            <p:ph type="ftr" sz="quarter" idx="11"/>
          </p:nvPr>
        </p:nvSpPr>
        <p:spPr>
          <a:xfrm>
            <a:off x="5262195" y="6356351"/>
            <a:ext cx="3086100" cy="365125"/>
          </a:xfrm>
        </p:spPr>
        <p:txBody>
          <a:bodyPr/>
          <a:lstStyle>
            <a:lvl1pPr algn="r">
              <a:defRPr>
                <a:solidFill>
                  <a:schemeClr val="tx1"/>
                </a:solidFill>
              </a:defRPr>
            </a:lvl1pPr>
          </a:lstStyle>
          <a:p>
            <a:r>
              <a:rPr lang="da-DK"/>
              <a:t>Marts 2020  |</a:t>
            </a:r>
            <a:endParaRPr lang="da-DK" dirty="0"/>
          </a:p>
        </p:txBody>
      </p:sp>
      <p:sp>
        <p:nvSpPr>
          <p:cNvPr id="5" name="Pladsholder til slidenummer 4">
            <a:extLst>
              <a:ext uri="{FF2B5EF4-FFF2-40B4-BE49-F238E27FC236}">
                <a16:creationId xmlns:a16="http://schemas.microsoft.com/office/drawing/2014/main" id="{7220DA5D-B0B1-45E3-8F63-DBBDB965732C}"/>
              </a:ext>
            </a:extLst>
          </p:cNvPr>
          <p:cNvSpPr>
            <a:spLocks noGrp="1"/>
          </p:cNvSpPr>
          <p:nvPr>
            <p:ph type="sldNum" sz="quarter" idx="12"/>
          </p:nvPr>
        </p:nvSpPr>
        <p:spPr>
          <a:xfrm>
            <a:off x="6475536" y="6356351"/>
            <a:ext cx="2057400" cy="365125"/>
          </a:xfrm>
        </p:spPr>
        <p:txBody>
          <a:bodyPr/>
          <a:lstStyle>
            <a:lvl1pPr>
              <a:defRPr>
                <a:solidFill>
                  <a:schemeClr val="tx1"/>
                </a:solidFill>
              </a:defRPr>
            </a:lvl1pPr>
          </a:lstStyle>
          <a:p>
            <a:fld id="{36304854-8ABF-4307-B8EE-5DD995259754}" type="slidenum">
              <a:rPr lang="da-DK" smtClean="0"/>
              <a:pPr/>
              <a:t>‹nr.›</a:t>
            </a:fld>
            <a:endParaRPr lang="da-DK" dirty="0"/>
          </a:p>
        </p:txBody>
      </p:sp>
      <p:cxnSp>
        <p:nvCxnSpPr>
          <p:cNvPr id="7" name="Lige forbindelse 6">
            <a:extLst>
              <a:ext uri="{FF2B5EF4-FFF2-40B4-BE49-F238E27FC236}">
                <a16:creationId xmlns:a16="http://schemas.microsoft.com/office/drawing/2014/main" id="{20906908-037C-4EC0-A372-0EFEEE139479}"/>
              </a:ext>
            </a:extLst>
          </p:cNvPr>
          <p:cNvCxnSpPr>
            <a:cxnSpLocks/>
          </p:cNvCxnSpPr>
          <p:nvPr userDrawn="1"/>
        </p:nvCxnSpPr>
        <p:spPr>
          <a:xfrm>
            <a:off x="309101" y="478150"/>
            <a:ext cx="52910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kstfelt 7">
            <a:extLst>
              <a:ext uri="{FF2B5EF4-FFF2-40B4-BE49-F238E27FC236}">
                <a16:creationId xmlns:a16="http://schemas.microsoft.com/office/drawing/2014/main" id="{7BE0EF41-3C66-4584-A2B6-C90729A3B809}"/>
              </a:ext>
            </a:extLst>
          </p:cNvPr>
          <p:cNvSpPr txBox="1"/>
          <p:nvPr userDrawn="1"/>
        </p:nvSpPr>
        <p:spPr>
          <a:xfrm>
            <a:off x="221396" y="239988"/>
            <a:ext cx="3944815" cy="230832"/>
          </a:xfrm>
          <a:prstGeom prst="rect">
            <a:avLst/>
          </a:prstGeom>
          <a:noFill/>
        </p:spPr>
        <p:txBody>
          <a:bodyPr wrap="square" rtlCol="0">
            <a:spAutoFit/>
          </a:bodyPr>
          <a:lstStyle/>
          <a:p>
            <a:r>
              <a:rPr lang="da-DK" sz="900" b="1" dirty="0"/>
              <a:t>Institut for Teknologi og Innovation</a:t>
            </a:r>
          </a:p>
        </p:txBody>
      </p:sp>
      <p:pic>
        <p:nvPicPr>
          <p:cNvPr id="9" name="Billede 8">
            <a:extLst>
              <a:ext uri="{FF2B5EF4-FFF2-40B4-BE49-F238E27FC236}">
                <a16:creationId xmlns:a16="http://schemas.microsoft.com/office/drawing/2014/main" id="{953B2CC7-6C86-4D8E-AAD3-AF131F34CC16}"/>
              </a:ext>
            </a:extLst>
          </p:cNvPr>
          <p:cNvPicPr>
            <a:picLocks noChangeAspect="1"/>
          </p:cNvPicPr>
          <p:nvPr userDrawn="1"/>
        </p:nvPicPr>
        <p:blipFill>
          <a:blip r:embed="rId2"/>
          <a:stretch>
            <a:fillRect/>
          </a:stretch>
        </p:blipFill>
        <p:spPr>
          <a:xfrm>
            <a:off x="272602" y="6347559"/>
            <a:ext cx="886625" cy="287217"/>
          </a:xfrm>
          <a:prstGeom prst="rect">
            <a:avLst/>
          </a:prstGeom>
        </p:spPr>
      </p:pic>
      <p:sp>
        <p:nvSpPr>
          <p:cNvPr id="6" name="Pladsholder til tekst 5">
            <a:extLst>
              <a:ext uri="{FF2B5EF4-FFF2-40B4-BE49-F238E27FC236}">
                <a16:creationId xmlns:a16="http://schemas.microsoft.com/office/drawing/2014/main" id="{E04104AB-EFF8-42E1-9952-EF67F2618A4F}"/>
              </a:ext>
            </a:extLst>
          </p:cNvPr>
          <p:cNvSpPr>
            <a:spLocks noGrp="1"/>
          </p:cNvSpPr>
          <p:nvPr>
            <p:ph type="body" sz="quarter" idx="20"/>
          </p:nvPr>
        </p:nvSpPr>
        <p:spPr>
          <a:xfrm>
            <a:off x="221395" y="2003233"/>
            <a:ext cx="8292489" cy="3786026"/>
          </a:xfrm>
        </p:spPr>
        <p:txBody>
          <a:bodyPr/>
          <a:lstStyle>
            <a:lvl1pPr marL="252000" indent="-252000">
              <a:buFont typeface="Wingdings" panose="05000000000000000000" pitchFamily="2" charset="2"/>
              <a:buChar char="à"/>
              <a:defRPr sz="1800"/>
            </a:lvl1pPr>
            <a:lvl2pPr marL="504000" indent="-252000">
              <a:buFont typeface="Wingdings" panose="05000000000000000000" pitchFamily="2" charset="2"/>
              <a:buChar char="à"/>
              <a:defRPr sz="1600"/>
            </a:lvl2pPr>
            <a:lvl3pPr marL="789750" indent="-285750">
              <a:buFont typeface="Wingdings" panose="05000000000000000000" pitchFamily="2" charset="2"/>
              <a:buChar char="à"/>
              <a:defRPr sz="1400"/>
            </a:lvl3pPr>
            <a:lvl4pPr marL="1008000" indent="-252000">
              <a:buFont typeface="Wingdings" panose="05000000000000000000" pitchFamily="2" charset="2"/>
              <a:buChar char=""/>
              <a:defRPr sz="1200"/>
            </a:lvl4pPr>
            <a:lvl5pPr marL="1260000" indent="-252000">
              <a:buFont typeface="Wingdings" panose="05000000000000000000" pitchFamily="2" charset="2"/>
              <a:buChar char=""/>
              <a:defRPr sz="1000"/>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da-DK" dirty="0"/>
          </a:p>
        </p:txBody>
      </p:sp>
    </p:spTree>
    <p:extLst>
      <p:ext uri="{BB962C8B-B14F-4D97-AF65-F5344CB8AC3E}">
        <p14:creationId xmlns:p14="http://schemas.microsoft.com/office/powerpoint/2010/main" val="33255026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a-DK" dirty="0"/>
              <a:t>Klik for at redigere titeltypografien i masteren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dirty="0"/>
              <a:t>Rediger teksttypografien i masteren</a:t>
            </a:r>
          </a:p>
          <a:p>
            <a:pPr lvl="1"/>
            <a:r>
              <a:rPr lang="da-DK" dirty="0"/>
              <a:t>Andet niveau</a:t>
            </a:r>
          </a:p>
          <a:p>
            <a:pPr lvl="2"/>
            <a:r>
              <a:rPr lang="da-DK" dirty="0"/>
              <a:t>Tredje niveau</a:t>
            </a:r>
          </a:p>
          <a:p>
            <a:pPr lvl="3"/>
            <a:r>
              <a:rPr lang="da-DK" dirty="0"/>
              <a:t>Fjerde niveau</a:t>
            </a:r>
          </a:p>
          <a:p>
            <a:pPr lvl="4"/>
            <a:r>
              <a:rPr lang="da-DK" dirty="0"/>
              <a:t>Femte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a-D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Marts 2020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04854-8ABF-4307-B8EE-5DD995259754}" type="slidenum">
              <a:rPr lang="da-DK" smtClean="0"/>
              <a:t>‹nr.›</a:t>
            </a:fld>
            <a:endParaRPr lang="da-DK"/>
          </a:p>
        </p:txBody>
      </p:sp>
    </p:spTree>
    <p:extLst>
      <p:ext uri="{BB962C8B-B14F-4D97-AF65-F5344CB8AC3E}">
        <p14:creationId xmlns:p14="http://schemas.microsoft.com/office/powerpoint/2010/main" val="579465130"/>
      </p:ext>
    </p:extLst>
  </p:cSld>
  <p:clrMap bg1="lt1" tx1="dk1" bg2="lt2" tx2="dk2" accent1="accent1" accent2="accent2" accent3="accent3" accent4="accent4" accent5="accent5" accent6="accent6" hlink="hlink" folHlink="folHlink"/>
  <p:sldLayoutIdLst>
    <p:sldLayoutId id="2147483661" r:id="rId1"/>
    <p:sldLayoutId id="2147483672"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347EB1-39AA-4DC8-A1EE-5386E489A611}"/>
              </a:ext>
            </a:extLst>
          </p:cNvPr>
          <p:cNvSpPr>
            <a:spLocks noGrp="1"/>
          </p:cNvSpPr>
          <p:nvPr>
            <p:ph type="ctrTitle"/>
          </p:nvPr>
        </p:nvSpPr>
        <p:spPr/>
        <p:txBody>
          <a:bodyPr/>
          <a:lstStyle/>
          <a:p>
            <a:r>
              <a:rPr lang="da-DK" sz="8800" dirty="0"/>
              <a:t>Peer feedback</a:t>
            </a:r>
          </a:p>
        </p:txBody>
      </p:sp>
      <p:sp>
        <p:nvSpPr>
          <p:cNvPr id="3" name="Undertitel 2">
            <a:extLst>
              <a:ext uri="{FF2B5EF4-FFF2-40B4-BE49-F238E27FC236}">
                <a16:creationId xmlns:a16="http://schemas.microsoft.com/office/drawing/2014/main" id="{833F1529-1CB9-48B0-89AB-B1AE3077DD4D}"/>
              </a:ext>
            </a:extLst>
          </p:cNvPr>
          <p:cNvSpPr>
            <a:spLocks noGrp="1"/>
          </p:cNvSpPr>
          <p:nvPr>
            <p:ph type="subTitle" idx="1"/>
          </p:nvPr>
        </p:nvSpPr>
        <p:spPr>
          <a:xfrm>
            <a:off x="180362" y="3022967"/>
            <a:ext cx="8963638" cy="1109418"/>
          </a:xfrm>
        </p:spPr>
        <p:txBody>
          <a:bodyPr/>
          <a:lstStyle/>
          <a:p>
            <a:r>
              <a:rPr lang="da-DK" dirty="0"/>
              <a:t>Civil </a:t>
            </a:r>
            <a:r>
              <a:rPr lang="da-DK" dirty="0" err="1"/>
              <a:t>engineering</a:t>
            </a:r>
            <a:r>
              <a:rPr lang="da-DK" dirty="0"/>
              <a:t> </a:t>
            </a:r>
            <a:r>
              <a:rPr lang="da-DK" dirty="0" err="1"/>
              <a:t>education</a:t>
            </a:r>
            <a:endParaRPr lang="da-DK" dirty="0"/>
          </a:p>
        </p:txBody>
      </p:sp>
      <p:sp>
        <p:nvSpPr>
          <p:cNvPr id="8" name="Pladsholder til sidefod 7">
            <a:extLst>
              <a:ext uri="{FF2B5EF4-FFF2-40B4-BE49-F238E27FC236}">
                <a16:creationId xmlns:a16="http://schemas.microsoft.com/office/drawing/2014/main" id="{70F6F5CE-6F73-4058-9E60-4B85F43A14C6}"/>
              </a:ext>
            </a:extLst>
          </p:cNvPr>
          <p:cNvSpPr>
            <a:spLocks noGrp="1"/>
          </p:cNvSpPr>
          <p:nvPr>
            <p:ph type="ftr" sz="quarter" idx="15"/>
          </p:nvPr>
        </p:nvSpPr>
        <p:spPr/>
        <p:txBody>
          <a:bodyPr/>
          <a:lstStyle/>
          <a:p>
            <a:pPr algn="r"/>
            <a:r>
              <a:rPr lang="da-DK" dirty="0"/>
              <a:t>Marts 2020  |</a:t>
            </a:r>
          </a:p>
        </p:txBody>
      </p:sp>
      <p:sp>
        <p:nvSpPr>
          <p:cNvPr id="9" name="Pladsholder til slidenummer 8">
            <a:extLst>
              <a:ext uri="{FF2B5EF4-FFF2-40B4-BE49-F238E27FC236}">
                <a16:creationId xmlns:a16="http://schemas.microsoft.com/office/drawing/2014/main" id="{8ECD0D8E-E580-4AA7-B14A-105912DA06D3}"/>
              </a:ext>
            </a:extLst>
          </p:cNvPr>
          <p:cNvSpPr>
            <a:spLocks noGrp="1"/>
          </p:cNvSpPr>
          <p:nvPr>
            <p:ph type="sldNum" sz="quarter" idx="16"/>
          </p:nvPr>
        </p:nvSpPr>
        <p:spPr/>
        <p:txBody>
          <a:bodyPr/>
          <a:lstStyle/>
          <a:p>
            <a:fld id="{36304854-8ABF-4307-B8EE-5DD995259754}" type="slidenum">
              <a:rPr lang="da-DK" smtClean="0"/>
              <a:t>1</a:t>
            </a:fld>
            <a:endParaRPr lang="da-DK" dirty="0"/>
          </a:p>
        </p:txBody>
      </p:sp>
    </p:spTree>
    <p:extLst>
      <p:ext uri="{BB962C8B-B14F-4D97-AF65-F5344CB8AC3E}">
        <p14:creationId xmlns:p14="http://schemas.microsoft.com/office/powerpoint/2010/main" val="20917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7C5D56-AF79-47E7-B4B3-E8D032EE32D1}"/>
              </a:ext>
            </a:extLst>
          </p:cNvPr>
          <p:cNvSpPr>
            <a:spLocks noGrp="1"/>
          </p:cNvSpPr>
          <p:nvPr>
            <p:ph type="title"/>
          </p:nvPr>
        </p:nvSpPr>
        <p:spPr/>
        <p:txBody>
          <a:bodyPr>
            <a:noAutofit/>
          </a:bodyPr>
          <a:lstStyle/>
          <a:p>
            <a:r>
              <a:rPr lang="da-DK" sz="2800" dirty="0"/>
              <a:t>Nordplus </a:t>
            </a:r>
            <a:r>
              <a:rPr lang="en-US" sz="2800" dirty="0"/>
              <a:t>project</a:t>
            </a:r>
            <a:r>
              <a:rPr lang="da-DK" sz="2800" dirty="0"/>
              <a:t> </a:t>
            </a:r>
            <a:r>
              <a:rPr lang="en-US" sz="2800" dirty="0"/>
              <a:t>year</a:t>
            </a:r>
            <a:r>
              <a:rPr lang="da-DK" sz="2800" dirty="0"/>
              <a:t> 2018 - 2019 </a:t>
            </a:r>
            <a:br>
              <a:rPr lang="da-DK" sz="2800" dirty="0"/>
            </a:br>
            <a:r>
              <a:rPr lang="en-US" sz="2800" dirty="0"/>
              <a:t>Student peer review at Nordic Universities</a:t>
            </a:r>
            <a:endParaRPr lang="da-DK" sz="2800" dirty="0"/>
          </a:p>
        </p:txBody>
      </p:sp>
      <p:sp>
        <p:nvSpPr>
          <p:cNvPr id="3" name="Pladsholder til sidefod 2">
            <a:extLst>
              <a:ext uri="{FF2B5EF4-FFF2-40B4-BE49-F238E27FC236}">
                <a16:creationId xmlns:a16="http://schemas.microsoft.com/office/drawing/2014/main" id="{EB51D9FD-6362-44B0-9985-BEB7BA1B6E71}"/>
              </a:ext>
            </a:extLst>
          </p:cNvPr>
          <p:cNvSpPr>
            <a:spLocks noGrp="1"/>
          </p:cNvSpPr>
          <p:nvPr>
            <p:ph type="ftr" sz="quarter" idx="11"/>
          </p:nvPr>
        </p:nvSpPr>
        <p:spPr/>
        <p:txBody>
          <a:bodyPr/>
          <a:lstStyle/>
          <a:p>
            <a:r>
              <a:rPr lang="da-DK"/>
              <a:t>Marts 2020  |</a:t>
            </a:r>
            <a:endParaRPr lang="da-DK" dirty="0"/>
          </a:p>
        </p:txBody>
      </p:sp>
      <p:sp>
        <p:nvSpPr>
          <p:cNvPr id="4" name="Pladsholder til slidenummer 3">
            <a:extLst>
              <a:ext uri="{FF2B5EF4-FFF2-40B4-BE49-F238E27FC236}">
                <a16:creationId xmlns:a16="http://schemas.microsoft.com/office/drawing/2014/main" id="{4F6E7E6A-EDD5-402E-A0A3-46BA80F24B0E}"/>
              </a:ext>
            </a:extLst>
          </p:cNvPr>
          <p:cNvSpPr>
            <a:spLocks noGrp="1"/>
          </p:cNvSpPr>
          <p:nvPr>
            <p:ph type="sldNum" sz="quarter" idx="12"/>
          </p:nvPr>
        </p:nvSpPr>
        <p:spPr/>
        <p:txBody>
          <a:bodyPr/>
          <a:lstStyle/>
          <a:p>
            <a:fld id="{36304854-8ABF-4307-B8EE-5DD995259754}" type="slidenum">
              <a:rPr lang="da-DK" smtClean="0"/>
              <a:pPr/>
              <a:t>2</a:t>
            </a:fld>
            <a:endParaRPr lang="da-DK" dirty="0"/>
          </a:p>
        </p:txBody>
      </p:sp>
      <p:sp>
        <p:nvSpPr>
          <p:cNvPr id="5" name="Pladsholder til tekst 4">
            <a:extLst>
              <a:ext uri="{FF2B5EF4-FFF2-40B4-BE49-F238E27FC236}">
                <a16:creationId xmlns:a16="http://schemas.microsoft.com/office/drawing/2014/main" id="{32F582EC-D2A5-4D74-A502-F8585597C810}"/>
              </a:ext>
            </a:extLst>
          </p:cNvPr>
          <p:cNvSpPr>
            <a:spLocks noGrp="1"/>
          </p:cNvSpPr>
          <p:nvPr>
            <p:ph type="body" sz="quarter" idx="20"/>
          </p:nvPr>
        </p:nvSpPr>
        <p:spPr/>
        <p:txBody>
          <a:bodyPr>
            <a:normAutofit fontScale="92500" lnSpcReduction="10000"/>
          </a:bodyPr>
          <a:lstStyle/>
          <a:p>
            <a:r>
              <a:rPr lang="da-DK" dirty="0"/>
              <a:t>Partner institutions: </a:t>
            </a:r>
          </a:p>
          <a:p>
            <a:pPr lvl="1"/>
            <a:r>
              <a:rPr lang="da-DK" dirty="0"/>
              <a:t>Roskilde University, University of </a:t>
            </a:r>
            <a:r>
              <a:rPr lang="en-US" dirty="0" err="1"/>
              <a:t>Jyväskylä</a:t>
            </a:r>
            <a:r>
              <a:rPr lang="da-DK" dirty="0"/>
              <a:t>, University of </a:t>
            </a:r>
            <a:r>
              <a:rPr lang="da-DK" dirty="0" err="1"/>
              <a:t>Gothenburg</a:t>
            </a:r>
            <a:r>
              <a:rPr lang="da-DK" dirty="0"/>
              <a:t>, University of Southern Denmark, University College Copenhagen and University of Copenhagen</a:t>
            </a:r>
          </a:p>
          <a:p>
            <a:r>
              <a:rPr lang="en-US" dirty="0"/>
              <a:t>Aim</a:t>
            </a:r>
            <a:r>
              <a:rPr lang="da-DK" dirty="0"/>
              <a:t> of </a:t>
            </a:r>
            <a:r>
              <a:rPr lang="en-US" dirty="0"/>
              <a:t>project</a:t>
            </a:r>
            <a:r>
              <a:rPr lang="da-DK" dirty="0"/>
              <a:t>:</a:t>
            </a:r>
          </a:p>
          <a:p>
            <a:pPr lvl="1"/>
            <a:r>
              <a:rPr lang="en-US" dirty="0"/>
              <a:t>The participating teachers wish to jointly develop formative practices centered on peer review feedback methods in university teaching in the Nordic countries to </a:t>
            </a:r>
            <a:r>
              <a:rPr lang="en-US" i="1" dirty="0"/>
              <a:t>improve teaching efficiency</a:t>
            </a:r>
            <a:r>
              <a:rPr lang="en-US" dirty="0"/>
              <a:t> and </a:t>
            </a:r>
            <a:r>
              <a:rPr lang="en-US" i="1" dirty="0"/>
              <a:t>students’ engagement</a:t>
            </a:r>
            <a:r>
              <a:rPr lang="en-US" dirty="0"/>
              <a:t> with the curriculum. </a:t>
            </a:r>
            <a:endParaRPr lang="da-DK" dirty="0"/>
          </a:p>
          <a:p>
            <a:pPr lvl="1"/>
            <a:r>
              <a:rPr lang="en-US" dirty="0"/>
              <a:t>Our emphasis will be on </a:t>
            </a:r>
            <a:r>
              <a:rPr lang="en-US" i="1" dirty="0"/>
              <a:t>sharing best practice </a:t>
            </a:r>
            <a:r>
              <a:rPr lang="en-US" dirty="0"/>
              <a:t>on uses and implementations of peer review practices in university courses and on assessing the strengths and potentials of different applications.</a:t>
            </a:r>
            <a:endParaRPr lang="da-DK" dirty="0"/>
          </a:p>
          <a:p>
            <a:r>
              <a:rPr lang="da-DK" dirty="0"/>
              <a:t>Product:</a:t>
            </a:r>
          </a:p>
          <a:p>
            <a:pPr lvl="1"/>
            <a:r>
              <a:rPr lang="en-US" dirty="0"/>
              <a:t>We</a:t>
            </a:r>
            <a:r>
              <a:rPr lang="da-DK" dirty="0"/>
              <a:t> </a:t>
            </a:r>
            <a:r>
              <a:rPr lang="en-US" dirty="0"/>
              <a:t>analyzed</a:t>
            </a:r>
            <a:r>
              <a:rPr lang="da-DK" dirty="0"/>
              <a:t> </a:t>
            </a:r>
            <a:r>
              <a:rPr lang="en-US" dirty="0"/>
              <a:t>these</a:t>
            </a:r>
            <a:r>
              <a:rPr lang="da-DK" dirty="0"/>
              <a:t> </a:t>
            </a:r>
            <a:r>
              <a:rPr lang="en-US" dirty="0"/>
              <a:t>different</a:t>
            </a:r>
            <a:r>
              <a:rPr lang="da-DK" dirty="0"/>
              <a:t> </a:t>
            </a:r>
            <a:r>
              <a:rPr lang="en-US" dirty="0"/>
              <a:t>examples</a:t>
            </a:r>
            <a:r>
              <a:rPr lang="da-DK" dirty="0"/>
              <a:t> in </a:t>
            </a:r>
            <a:r>
              <a:rPr lang="en-US" dirty="0"/>
              <a:t>courses</a:t>
            </a:r>
            <a:r>
              <a:rPr lang="da-DK" dirty="0"/>
              <a:t> </a:t>
            </a:r>
            <a:r>
              <a:rPr lang="en-US" dirty="0"/>
              <a:t>where</a:t>
            </a:r>
            <a:r>
              <a:rPr lang="da-DK" dirty="0"/>
              <a:t> </a:t>
            </a:r>
            <a:r>
              <a:rPr lang="en-US" dirty="0"/>
              <a:t>we</a:t>
            </a:r>
            <a:r>
              <a:rPr lang="da-DK" dirty="0"/>
              <a:t> </a:t>
            </a:r>
            <a:r>
              <a:rPr lang="en-US" dirty="0"/>
              <a:t>already</a:t>
            </a:r>
            <a:r>
              <a:rPr lang="da-DK" dirty="0"/>
              <a:t> </a:t>
            </a:r>
            <a:r>
              <a:rPr lang="en-US" dirty="0"/>
              <a:t>used</a:t>
            </a:r>
            <a:r>
              <a:rPr lang="da-DK" dirty="0"/>
              <a:t> peer </a:t>
            </a:r>
            <a:r>
              <a:rPr lang="en-US" dirty="0"/>
              <a:t>review</a:t>
            </a:r>
            <a:r>
              <a:rPr lang="da-DK" dirty="0"/>
              <a:t> </a:t>
            </a:r>
            <a:r>
              <a:rPr lang="en-US" dirty="0"/>
              <a:t>and </a:t>
            </a:r>
            <a:r>
              <a:rPr lang="en-US" i="1" dirty="0"/>
              <a:t>discussed key questions to consider in developing peer review practices</a:t>
            </a:r>
            <a:r>
              <a:rPr lang="en-US" dirty="0"/>
              <a:t> in Higher Education teaching. </a:t>
            </a:r>
            <a:endParaRPr lang="da-DK" dirty="0"/>
          </a:p>
          <a:p>
            <a:pPr lvl="1"/>
            <a:endParaRPr lang="da-DK" dirty="0"/>
          </a:p>
          <a:p>
            <a:pPr lvl="1"/>
            <a:r>
              <a:rPr lang="da-DK" dirty="0"/>
              <a:t>Paper with the 14 </a:t>
            </a:r>
            <a:r>
              <a:rPr lang="en-US" dirty="0"/>
              <a:t>questions</a:t>
            </a:r>
            <a:r>
              <a:rPr lang="da-DK" dirty="0"/>
              <a:t> in a template prompt and 6 </a:t>
            </a:r>
            <a:r>
              <a:rPr lang="en-US" dirty="0"/>
              <a:t>example</a:t>
            </a:r>
          </a:p>
        </p:txBody>
      </p:sp>
    </p:spTree>
    <p:extLst>
      <p:ext uri="{BB962C8B-B14F-4D97-AF65-F5344CB8AC3E}">
        <p14:creationId xmlns:p14="http://schemas.microsoft.com/office/powerpoint/2010/main" val="2246444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7C5D56-AF79-47E7-B4B3-E8D032EE32D1}"/>
              </a:ext>
            </a:extLst>
          </p:cNvPr>
          <p:cNvSpPr>
            <a:spLocks noGrp="1"/>
          </p:cNvSpPr>
          <p:nvPr>
            <p:ph type="title"/>
          </p:nvPr>
        </p:nvSpPr>
        <p:spPr/>
        <p:txBody>
          <a:bodyPr>
            <a:noAutofit/>
          </a:bodyPr>
          <a:lstStyle/>
          <a:p>
            <a:r>
              <a:rPr lang="da-DK" sz="2800" dirty="0"/>
              <a:t>Nordplus </a:t>
            </a:r>
            <a:r>
              <a:rPr lang="en-US" sz="2800" dirty="0"/>
              <a:t>project</a:t>
            </a:r>
            <a:r>
              <a:rPr lang="da-DK" sz="2800" dirty="0"/>
              <a:t> </a:t>
            </a:r>
            <a:r>
              <a:rPr lang="en-US" sz="2800" dirty="0"/>
              <a:t>year</a:t>
            </a:r>
            <a:r>
              <a:rPr lang="da-DK" sz="2800" dirty="0"/>
              <a:t> 2018 - 2019 </a:t>
            </a:r>
            <a:br>
              <a:rPr lang="da-DK" sz="2800" dirty="0"/>
            </a:br>
            <a:r>
              <a:rPr lang="en-US" sz="2800" dirty="0"/>
              <a:t>Student peer review at Nordic Universities</a:t>
            </a:r>
            <a:endParaRPr lang="da-DK" sz="2800" dirty="0"/>
          </a:p>
        </p:txBody>
      </p:sp>
      <p:sp>
        <p:nvSpPr>
          <p:cNvPr id="3" name="Pladsholder til sidefod 2">
            <a:extLst>
              <a:ext uri="{FF2B5EF4-FFF2-40B4-BE49-F238E27FC236}">
                <a16:creationId xmlns:a16="http://schemas.microsoft.com/office/drawing/2014/main" id="{EB51D9FD-6362-44B0-9985-BEB7BA1B6E71}"/>
              </a:ext>
            </a:extLst>
          </p:cNvPr>
          <p:cNvSpPr>
            <a:spLocks noGrp="1"/>
          </p:cNvSpPr>
          <p:nvPr>
            <p:ph type="ftr" sz="quarter" idx="11"/>
          </p:nvPr>
        </p:nvSpPr>
        <p:spPr/>
        <p:txBody>
          <a:bodyPr/>
          <a:lstStyle/>
          <a:p>
            <a:r>
              <a:rPr lang="da-DK" dirty="0"/>
              <a:t>Marts 2020  |</a:t>
            </a:r>
          </a:p>
        </p:txBody>
      </p:sp>
      <p:sp>
        <p:nvSpPr>
          <p:cNvPr id="4" name="Pladsholder til slidenummer 3">
            <a:extLst>
              <a:ext uri="{FF2B5EF4-FFF2-40B4-BE49-F238E27FC236}">
                <a16:creationId xmlns:a16="http://schemas.microsoft.com/office/drawing/2014/main" id="{4F6E7E6A-EDD5-402E-A0A3-46BA80F24B0E}"/>
              </a:ext>
            </a:extLst>
          </p:cNvPr>
          <p:cNvSpPr>
            <a:spLocks noGrp="1"/>
          </p:cNvSpPr>
          <p:nvPr>
            <p:ph type="sldNum" sz="quarter" idx="12"/>
          </p:nvPr>
        </p:nvSpPr>
        <p:spPr/>
        <p:txBody>
          <a:bodyPr/>
          <a:lstStyle/>
          <a:p>
            <a:fld id="{36304854-8ABF-4307-B8EE-5DD995259754}" type="slidenum">
              <a:rPr lang="da-DK" smtClean="0"/>
              <a:pPr/>
              <a:t>3</a:t>
            </a:fld>
            <a:endParaRPr lang="da-DK" dirty="0"/>
          </a:p>
        </p:txBody>
      </p:sp>
      <p:sp>
        <p:nvSpPr>
          <p:cNvPr id="5" name="Pladsholder til tekst 4">
            <a:extLst>
              <a:ext uri="{FF2B5EF4-FFF2-40B4-BE49-F238E27FC236}">
                <a16:creationId xmlns:a16="http://schemas.microsoft.com/office/drawing/2014/main" id="{32F582EC-D2A5-4D74-A502-F8585597C810}"/>
              </a:ext>
            </a:extLst>
          </p:cNvPr>
          <p:cNvSpPr>
            <a:spLocks noGrp="1"/>
          </p:cNvSpPr>
          <p:nvPr>
            <p:ph type="body" sz="quarter" idx="20"/>
          </p:nvPr>
        </p:nvSpPr>
        <p:spPr>
          <a:xfrm>
            <a:off x="221395" y="2003232"/>
            <a:ext cx="8292489" cy="4268475"/>
          </a:xfrm>
        </p:spPr>
        <p:txBody>
          <a:bodyPr>
            <a:normAutofit fontScale="77500" lnSpcReduction="20000"/>
          </a:bodyPr>
          <a:lstStyle/>
          <a:p>
            <a:r>
              <a:rPr lang="da-DK" dirty="0"/>
              <a:t>The </a:t>
            </a:r>
            <a:r>
              <a:rPr lang="en-US" dirty="0"/>
              <a:t>teachers</a:t>
            </a:r>
            <a:r>
              <a:rPr lang="da-DK" dirty="0"/>
              <a:t> </a:t>
            </a:r>
            <a:r>
              <a:rPr lang="en-US" dirty="0"/>
              <a:t>understanding</a:t>
            </a:r>
            <a:r>
              <a:rPr lang="da-DK" dirty="0"/>
              <a:t> of </a:t>
            </a:r>
            <a:r>
              <a:rPr lang="da-DK" i="1" dirty="0"/>
              <a:t>Feedback</a:t>
            </a:r>
            <a:r>
              <a:rPr lang="da-DK" dirty="0"/>
              <a:t> </a:t>
            </a:r>
          </a:p>
          <a:p>
            <a:endParaRPr lang="da-DK" dirty="0"/>
          </a:p>
          <a:p>
            <a:endParaRPr lang="da-DK" dirty="0"/>
          </a:p>
          <a:p>
            <a:endParaRPr lang="da-DK" dirty="0"/>
          </a:p>
          <a:p>
            <a:pPr marL="0" indent="0">
              <a:buNone/>
            </a:pPr>
            <a:endParaRPr lang="da-DK" dirty="0"/>
          </a:p>
          <a:p>
            <a:endParaRPr lang="da-DK" dirty="0"/>
          </a:p>
          <a:p>
            <a:r>
              <a:rPr lang="en-US" dirty="0"/>
              <a:t>The essence is: feedback has to give information back </a:t>
            </a:r>
            <a:r>
              <a:rPr lang="en-US" i="1" dirty="0"/>
              <a:t>and be used</a:t>
            </a:r>
            <a:r>
              <a:rPr lang="en-US" dirty="0"/>
              <a:t> otherwise it isn´t feedback!</a:t>
            </a:r>
            <a:endParaRPr lang="da-DK" dirty="0"/>
          </a:p>
          <a:p>
            <a:pPr marL="0" indent="0">
              <a:buNone/>
            </a:pPr>
            <a:endParaRPr lang="en-US" dirty="0"/>
          </a:p>
          <a:p>
            <a:r>
              <a:rPr lang="en-US" dirty="0"/>
              <a:t>The key questions fall within four main headings: </a:t>
            </a:r>
          </a:p>
          <a:p>
            <a:pPr lvl="1"/>
            <a:endParaRPr lang="en-US" dirty="0"/>
          </a:p>
          <a:p>
            <a:pPr lvl="1"/>
            <a:r>
              <a:rPr lang="en-US" dirty="0"/>
              <a:t>Contextual </a:t>
            </a:r>
            <a:r>
              <a:rPr lang="en-US" i="1" dirty="0"/>
              <a:t>Framework </a:t>
            </a:r>
            <a:r>
              <a:rPr lang="en-US" dirty="0"/>
              <a:t>for the peer review practice </a:t>
            </a:r>
          </a:p>
          <a:p>
            <a:pPr lvl="1"/>
            <a:endParaRPr lang="en-US" dirty="0"/>
          </a:p>
          <a:p>
            <a:pPr lvl="1"/>
            <a:r>
              <a:rPr lang="en-US" i="1" dirty="0"/>
              <a:t>Purpose</a:t>
            </a:r>
            <a:r>
              <a:rPr lang="en-US" b="1" dirty="0"/>
              <a:t> </a:t>
            </a:r>
            <a:r>
              <a:rPr lang="en-US" dirty="0"/>
              <a:t>and aims development</a:t>
            </a:r>
          </a:p>
          <a:p>
            <a:pPr lvl="1"/>
            <a:endParaRPr lang="en-US" dirty="0"/>
          </a:p>
          <a:p>
            <a:pPr lvl="1"/>
            <a:r>
              <a:rPr lang="en-US" dirty="0"/>
              <a:t>Use of assessment </a:t>
            </a:r>
            <a:r>
              <a:rPr lang="en-US" i="1" dirty="0"/>
              <a:t>Criteria</a:t>
            </a:r>
          </a:p>
          <a:p>
            <a:pPr lvl="1"/>
            <a:endParaRPr lang="en-US" i="1" dirty="0"/>
          </a:p>
          <a:p>
            <a:pPr lvl="1"/>
            <a:r>
              <a:rPr lang="en-US" i="1" dirty="0"/>
              <a:t>Embedding and support</a:t>
            </a:r>
            <a:r>
              <a:rPr lang="en-US" dirty="0"/>
              <a:t> of the initiatives into the teaching and learning activities</a:t>
            </a:r>
            <a:endParaRPr lang="da-DK" dirty="0"/>
          </a:p>
        </p:txBody>
      </p:sp>
      <p:pic>
        <p:nvPicPr>
          <p:cNvPr id="8" name="Billede 7">
            <a:extLst>
              <a:ext uri="{FF2B5EF4-FFF2-40B4-BE49-F238E27FC236}">
                <a16:creationId xmlns:a16="http://schemas.microsoft.com/office/drawing/2014/main" id="{22CE1198-6DB3-4BF1-AA4D-3E87A79CE50D}"/>
              </a:ext>
            </a:extLst>
          </p:cNvPr>
          <p:cNvPicPr>
            <a:picLocks noChangeAspect="1"/>
          </p:cNvPicPr>
          <p:nvPr/>
        </p:nvPicPr>
        <p:blipFill>
          <a:blip r:embed="rId3"/>
          <a:stretch>
            <a:fillRect/>
          </a:stretch>
        </p:blipFill>
        <p:spPr>
          <a:xfrm>
            <a:off x="469336" y="2196871"/>
            <a:ext cx="5257800" cy="1428750"/>
          </a:xfrm>
          <a:prstGeom prst="rect">
            <a:avLst/>
          </a:prstGeom>
        </p:spPr>
      </p:pic>
    </p:spTree>
    <p:extLst>
      <p:ext uri="{BB962C8B-B14F-4D97-AF65-F5344CB8AC3E}">
        <p14:creationId xmlns:p14="http://schemas.microsoft.com/office/powerpoint/2010/main" val="1613217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7C5D56-AF79-47E7-B4B3-E8D032EE32D1}"/>
              </a:ext>
            </a:extLst>
          </p:cNvPr>
          <p:cNvSpPr>
            <a:spLocks noGrp="1"/>
          </p:cNvSpPr>
          <p:nvPr>
            <p:ph type="title"/>
          </p:nvPr>
        </p:nvSpPr>
        <p:spPr/>
        <p:txBody>
          <a:bodyPr>
            <a:noAutofit/>
          </a:bodyPr>
          <a:lstStyle/>
          <a:p>
            <a:r>
              <a:rPr lang="da-DK" sz="2800" dirty="0" err="1"/>
              <a:t>Peergrade</a:t>
            </a:r>
            <a:r>
              <a:rPr lang="da-DK" sz="2800" dirty="0"/>
              <a:t> </a:t>
            </a:r>
            <a:r>
              <a:rPr lang="da-DK" sz="2800" dirty="0" err="1"/>
              <a:t>Example</a:t>
            </a:r>
            <a:endParaRPr lang="da-DK" sz="2800" dirty="0"/>
          </a:p>
        </p:txBody>
      </p:sp>
      <p:sp>
        <p:nvSpPr>
          <p:cNvPr id="3" name="Pladsholder til sidefod 2">
            <a:extLst>
              <a:ext uri="{FF2B5EF4-FFF2-40B4-BE49-F238E27FC236}">
                <a16:creationId xmlns:a16="http://schemas.microsoft.com/office/drawing/2014/main" id="{EB51D9FD-6362-44B0-9985-BEB7BA1B6E71}"/>
              </a:ext>
            </a:extLst>
          </p:cNvPr>
          <p:cNvSpPr>
            <a:spLocks noGrp="1"/>
          </p:cNvSpPr>
          <p:nvPr>
            <p:ph type="ftr" sz="quarter" idx="11"/>
          </p:nvPr>
        </p:nvSpPr>
        <p:spPr/>
        <p:txBody>
          <a:bodyPr/>
          <a:lstStyle/>
          <a:p>
            <a:r>
              <a:rPr lang="da-DK" dirty="0"/>
              <a:t>Marts 2020  |</a:t>
            </a:r>
          </a:p>
        </p:txBody>
      </p:sp>
      <p:sp>
        <p:nvSpPr>
          <p:cNvPr id="4" name="Pladsholder til slidenummer 3">
            <a:extLst>
              <a:ext uri="{FF2B5EF4-FFF2-40B4-BE49-F238E27FC236}">
                <a16:creationId xmlns:a16="http://schemas.microsoft.com/office/drawing/2014/main" id="{4F6E7E6A-EDD5-402E-A0A3-46BA80F24B0E}"/>
              </a:ext>
            </a:extLst>
          </p:cNvPr>
          <p:cNvSpPr>
            <a:spLocks noGrp="1"/>
          </p:cNvSpPr>
          <p:nvPr>
            <p:ph type="sldNum" sz="quarter" idx="12"/>
          </p:nvPr>
        </p:nvSpPr>
        <p:spPr/>
        <p:txBody>
          <a:bodyPr/>
          <a:lstStyle/>
          <a:p>
            <a:fld id="{36304854-8ABF-4307-B8EE-5DD995259754}" type="slidenum">
              <a:rPr lang="da-DK" smtClean="0"/>
              <a:pPr/>
              <a:t>4</a:t>
            </a:fld>
            <a:endParaRPr lang="da-DK" dirty="0"/>
          </a:p>
        </p:txBody>
      </p:sp>
      <p:sp>
        <p:nvSpPr>
          <p:cNvPr id="5" name="Pladsholder til tekst 4">
            <a:extLst>
              <a:ext uri="{FF2B5EF4-FFF2-40B4-BE49-F238E27FC236}">
                <a16:creationId xmlns:a16="http://schemas.microsoft.com/office/drawing/2014/main" id="{32F582EC-D2A5-4D74-A502-F8585597C810}"/>
              </a:ext>
            </a:extLst>
          </p:cNvPr>
          <p:cNvSpPr>
            <a:spLocks noGrp="1"/>
          </p:cNvSpPr>
          <p:nvPr>
            <p:ph type="body" sz="quarter" idx="20"/>
          </p:nvPr>
        </p:nvSpPr>
        <p:spPr>
          <a:xfrm>
            <a:off x="221395" y="2003232"/>
            <a:ext cx="8292489" cy="4268475"/>
          </a:xfrm>
        </p:spPr>
        <p:txBody>
          <a:bodyPr>
            <a:normAutofit/>
          </a:bodyPr>
          <a:lstStyle/>
          <a:p>
            <a:pPr lvl="1"/>
            <a:r>
              <a:rPr lang="da-DK" dirty="0"/>
              <a:t>Framework: </a:t>
            </a:r>
            <a:r>
              <a:rPr lang="en-US" dirty="0"/>
              <a:t>Interdisciplinary course with a theme project at 1st semester bachelor program for civil engineers with </a:t>
            </a:r>
            <a:r>
              <a:rPr lang="en-US" dirty="0" err="1"/>
              <a:t>aprox</a:t>
            </a:r>
            <a:r>
              <a:rPr lang="en-US" dirty="0"/>
              <a:t>. 80 students. The theme is land development in urban areas. The students work on the project in randomized groups of 6-7.</a:t>
            </a:r>
            <a:endParaRPr lang="da-DK" dirty="0"/>
          </a:p>
          <a:p>
            <a:pPr lvl="1"/>
            <a:r>
              <a:rPr lang="da-DK" dirty="0"/>
              <a:t>Purpose: It </a:t>
            </a:r>
            <a:r>
              <a:rPr lang="en-US" dirty="0"/>
              <a:t>provides specific formative feedback on every group’s drawings, which is not possible for the teacher due to the large class size. It prepares students for the workflow in their future profession.</a:t>
            </a:r>
            <a:endParaRPr lang="da-DK" dirty="0"/>
          </a:p>
          <a:p>
            <a:pPr lvl="1"/>
            <a:r>
              <a:rPr lang="da-DK" dirty="0" err="1"/>
              <a:t>Criteria</a:t>
            </a:r>
            <a:r>
              <a:rPr lang="da-DK" dirty="0"/>
              <a:t>: </a:t>
            </a:r>
            <a:r>
              <a:rPr lang="en-US" dirty="0"/>
              <a:t>A good example of a drawing and a check list written on class with input from the students.</a:t>
            </a:r>
            <a:endParaRPr lang="da-DK" dirty="0"/>
          </a:p>
          <a:p>
            <a:pPr lvl="1"/>
            <a:r>
              <a:rPr lang="da-DK" dirty="0"/>
              <a:t>Support and </a:t>
            </a:r>
            <a:r>
              <a:rPr lang="da-DK" dirty="0" err="1"/>
              <a:t>embedding</a:t>
            </a:r>
            <a:r>
              <a:rPr lang="da-DK" dirty="0"/>
              <a:t>: Upload of a </a:t>
            </a:r>
            <a:r>
              <a:rPr lang="da-DK" dirty="0" err="1"/>
              <a:t>technical</a:t>
            </a:r>
            <a:r>
              <a:rPr lang="da-DK" dirty="0"/>
              <a:t> plan </a:t>
            </a:r>
            <a:r>
              <a:rPr lang="da-DK" dirty="0" err="1"/>
              <a:t>into</a:t>
            </a:r>
            <a:r>
              <a:rPr lang="da-DK" dirty="0"/>
              <a:t> </a:t>
            </a:r>
            <a:r>
              <a:rPr lang="da-DK" dirty="0" err="1"/>
              <a:t>Peergrade</a:t>
            </a:r>
            <a:r>
              <a:rPr lang="da-DK" dirty="0"/>
              <a:t>. The students </a:t>
            </a:r>
            <a:r>
              <a:rPr lang="da-DK" dirty="0" err="1"/>
              <a:t>are</a:t>
            </a:r>
            <a:r>
              <a:rPr lang="da-DK" dirty="0"/>
              <a:t> </a:t>
            </a:r>
            <a:r>
              <a:rPr lang="da-DK" dirty="0" err="1"/>
              <a:t>giving</a:t>
            </a:r>
            <a:r>
              <a:rPr lang="da-DK" dirty="0"/>
              <a:t> feedback in a </a:t>
            </a:r>
            <a:r>
              <a:rPr lang="da-DK" dirty="0" err="1"/>
              <a:t>rubric</a:t>
            </a:r>
            <a:r>
              <a:rPr lang="da-DK" dirty="0"/>
              <a:t> and </a:t>
            </a:r>
            <a:r>
              <a:rPr lang="da-DK" dirty="0" err="1"/>
              <a:t>are</a:t>
            </a:r>
            <a:r>
              <a:rPr lang="da-DK" dirty="0"/>
              <a:t> </a:t>
            </a:r>
            <a:r>
              <a:rPr lang="da-DK" dirty="0" err="1"/>
              <a:t>asked</a:t>
            </a:r>
            <a:r>
              <a:rPr lang="da-DK" dirty="0"/>
              <a:t> to </a:t>
            </a:r>
            <a:r>
              <a:rPr lang="da-DK" dirty="0" err="1"/>
              <a:t>comment</a:t>
            </a:r>
            <a:r>
              <a:rPr lang="da-DK" dirty="0"/>
              <a:t>/</a:t>
            </a:r>
            <a:r>
              <a:rPr lang="da-DK" dirty="0" err="1"/>
              <a:t>reflect</a:t>
            </a:r>
            <a:r>
              <a:rPr lang="da-DK" dirty="0"/>
              <a:t> on the feedback.</a:t>
            </a:r>
          </a:p>
        </p:txBody>
      </p:sp>
    </p:spTree>
    <p:extLst>
      <p:ext uri="{BB962C8B-B14F-4D97-AF65-F5344CB8AC3E}">
        <p14:creationId xmlns:p14="http://schemas.microsoft.com/office/powerpoint/2010/main" val="4035283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26AE74-7089-4E59-BB91-8FF0913297E8}"/>
              </a:ext>
            </a:extLst>
          </p:cNvPr>
          <p:cNvSpPr>
            <a:spLocks noGrp="1"/>
          </p:cNvSpPr>
          <p:nvPr>
            <p:ph type="title"/>
          </p:nvPr>
        </p:nvSpPr>
        <p:spPr>
          <a:xfrm>
            <a:off x="222861" y="1008186"/>
            <a:ext cx="6252676" cy="890952"/>
          </a:xfrm>
        </p:spPr>
        <p:txBody>
          <a:bodyPr/>
          <a:lstStyle/>
          <a:p>
            <a:r>
              <a:rPr lang="en-US" dirty="0"/>
              <a:t>An outline of the course </a:t>
            </a:r>
          </a:p>
        </p:txBody>
      </p:sp>
      <p:sp>
        <p:nvSpPr>
          <p:cNvPr id="3" name="Pladsholder til sidefod 2">
            <a:extLst>
              <a:ext uri="{FF2B5EF4-FFF2-40B4-BE49-F238E27FC236}">
                <a16:creationId xmlns:a16="http://schemas.microsoft.com/office/drawing/2014/main" id="{8E4C9D41-38E8-41C8-A137-60BB683947F3}"/>
              </a:ext>
            </a:extLst>
          </p:cNvPr>
          <p:cNvSpPr>
            <a:spLocks noGrp="1"/>
          </p:cNvSpPr>
          <p:nvPr>
            <p:ph type="ftr" sz="quarter" idx="11"/>
          </p:nvPr>
        </p:nvSpPr>
        <p:spPr/>
        <p:txBody>
          <a:bodyPr/>
          <a:lstStyle/>
          <a:p>
            <a:r>
              <a:rPr lang="da-DK"/>
              <a:t>Marts 2020  |</a:t>
            </a:r>
            <a:endParaRPr lang="da-DK" dirty="0"/>
          </a:p>
        </p:txBody>
      </p:sp>
      <p:sp>
        <p:nvSpPr>
          <p:cNvPr id="4" name="Pladsholder til slidenummer 3">
            <a:extLst>
              <a:ext uri="{FF2B5EF4-FFF2-40B4-BE49-F238E27FC236}">
                <a16:creationId xmlns:a16="http://schemas.microsoft.com/office/drawing/2014/main" id="{4727D599-D7EE-4EE4-8143-583BE4F688C1}"/>
              </a:ext>
            </a:extLst>
          </p:cNvPr>
          <p:cNvSpPr>
            <a:spLocks noGrp="1"/>
          </p:cNvSpPr>
          <p:nvPr>
            <p:ph type="sldNum" sz="quarter" idx="12"/>
          </p:nvPr>
        </p:nvSpPr>
        <p:spPr/>
        <p:txBody>
          <a:bodyPr/>
          <a:lstStyle/>
          <a:p>
            <a:fld id="{36304854-8ABF-4307-B8EE-5DD995259754}" type="slidenum">
              <a:rPr lang="da-DK" smtClean="0"/>
              <a:pPr/>
              <a:t>5</a:t>
            </a:fld>
            <a:endParaRPr lang="da-DK" dirty="0"/>
          </a:p>
        </p:txBody>
      </p:sp>
      <p:cxnSp>
        <p:nvCxnSpPr>
          <p:cNvPr id="6" name="Lige pilforbindelse 5">
            <a:extLst>
              <a:ext uri="{FF2B5EF4-FFF2-40B4-BE49-F238E27FC236}">
                <a16:creationId xmlns:a16="http://schemas.microsoft.com/office/drawing/2014/main" id="{18653A5B-4880-4768-A0FB-C5ECA5607B18}"/>
              </a:ext>
            </a:extLst>
          </p:cNvPr>
          <p:cNvCxnSpPr/>
          <p:nvPr/>
        </p:nvCxnSpPr>
        <p:spPr>
          <a:xfrm>
            <a:off x="436552" y="3722493"/>
            <a:ext cx="8029022" cy="0"/>
          </a:xfrm>
          <a:prstGeom prst="straightConnector1">
            <a:avLst/>
          </a:prstGeom>
          <a:ln w="57150">
            <a:tailEnd type="stealth" w="lg" len="lg"/>
          </a:ln>
        </p:spPr>
        <p:style>
          <a:lnRef idx="1">
            <a:schemeClr val="dk1"/>
          </a:lnRef>
          <a:fillRef idx="0">
            <a:schemeClr val="dk1"/>
          </a:fillRef>
          <a:effectRef idx="0">
            <a:schemeClr val="dk1"/>
          </a:effectRef>
          <a:fontRef idx="minor">
            <a:schemeClr val="tx1"/>
          </a:fontRef>
        </p:style>
      </p:cxnSp>
      <p:sp>
        <p:nvSpPr>
          <p:cNvPr id="7" name="Rektangel 6">
            <a:extLst>
              <a:ext uri="{FF2B5EF4-FFF2-40B4-BE49-F238E27FC236}">
                <a16:creationId xmlns:a16="http://schemas.microsoft.com/office/drawing/2014/main" id="{9EF106F6-24E1-45B4-B99E-EE5B7FEC1582}"/>
              </a:ext>
            </a:extLst>
          </p:cNvPr>
          <p:cNvSpPr/>
          <p:nvPr/>
        </p:nvSpPr>
        <p:spPr>
          <a:xfrm>
            <a:off x="1038285" y="3483570"/>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Rektangel 7">
            <a:extLst>
              <a:ext uri="{FF2B5EF4-FFF2-40B4-BE49-F238E27FC236}">
                <a16:creationId xmlns:a16="http://schemas.microsoft.com/office/drawing/2014/main" id="{1F17F12D-F056-451B-ACAF-ECCB04F22611}"/>
              </a:ext>
            </a:extLst>
          </p:cNvPr>
          <p:cNvSpPr/>
          <p:nvPr/>
        </p:nvSpPr>
        <p:spPr>
          <a:xfrm>
            <a:off x="1504334" y="3483570"/>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Rektangel 8">
            <a:extLst>
              <a:ext uri="{FF2B5EF4-FFF2-40B4-BE49-F238E27FC236}">
                <a16:creationId xmlns:a16="http://schemas.microsoft.com/office/drawing/2014/main" id="{7C563E66-DC3B-43E1-A068-59D54BB5E48F}"/>
              </a:ext>
            </a:extLst>
          </p:cNvPr>
          <p:cNvSpPr/>
          <p:nvPr/>
        </p:nvSpPr>
        <p:spPr>
          <a:xfrm>
            <a:off x="1970383" y="3483569"/>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Rektangel 9">
            <a:extLst>
              <a:ext uri="{FF2B5EF4-FFF2-40B4-BE49-F238E27FC236}">
                <a16:creationId xmlns:a16="http://schemas.microsoft.com/office/drawing/2014/main" id="{027A56D7-93F5-4CA4-B0B5-0C1757B2C7B3}"/>
              </a:ext>
            </a:extLst>
          </p:cNvPr>
          <p:cNvSpPr/>
          <p:nvPr/>
        </p:nvSpPr>
        <p:spPr>
          <a:xfrm>
            <a:off x="2436432" y="3483568"/>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Rektangel 10">
            <a:extLst>
              <a:ext uri="{FF2B5EF4-FFF2-40B4-BE49-F238E27FC236}">
                <a16:creationId xmlns:a16="http://schemas.microsoft.com/office/drawing/2014/main" id="{5091A0D1-B4A4-4633-BB6F-4D87DC547DA7}"/>
              </a:ext>
            </a:extLst>
          </p:cNvPr>
          <p:cNvSpPr/>
          <p:nvPr/>
        </p:nvSpPr>
        <p:spPr>
          <a:xfrm>
            <a:off x="2902481" y="3483568"/>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Rektangel 11">
            <a:extLst>
              <a:ext uri="{FF2B5EF4-FFF2-40B4-BE49-F238E27FC236}">
                <a16:creationId xmlns:a16="http://schemas.microsoft.com/office/drawing/2014/main" id="{B84B0933-47E3-47EA-B9F9-BEB98C550F29}"/>
              </a:ext>
            </a:extLst>
          </p:cNvPr>
          <p:cNvSpPr/>
          <p:nvPr/>
        </p:nvSpPr>
        <p:spPr>
          <a:xfrm>
            <a:off x="3368530" y="3483568"/>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a:extLst>
              <a:ext uri="{FF2B5EF4-FFF2-40B4-BE49-F238E27FC236}">
                <a16:creationId xmlns:a16="http://schemas.microsoft.com/office/drawing/2014/main" id="{A5DDEDB8-5251-4C93-BECF-B056711B829F}"/>
              </a:ext>
            </a:extLst>
          </p:cNvPr>
          <p:cNvSpPr/>
          <p:nvPr/>
        </p:nvSpPr>
        <p:spPr>
          <a:xfrm>
            <a:off x="3834579" y="3483568"/>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Rektangel 13">
            <a:extLst>
              <a:ext uri="{FF2B5EF4-FFF2-40B4-BE49-F238E27FC236}">
                <a16:creationId xmlns:a16="http://schemas.microsoft.com/office/drawing/2014/main" id="{383B8C23-7FFA-485C-AB19-184CC6982AE4}"/>
              </a:ext>
            </a:extLst>
          </p:cNvPr>
          <p:cNvSpPr/>
          <p:nvPr/>
        </p:nvSpPr>
        <p:spPr>
          <a:xfrm>
            <a:off x="4300628" y="3483567"/>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Rektangel 14">
            <a:extLst>
              <a:ext uri="{FF2B5EF4-FFF2-40B4-BE49-F238E27FC236}">
                <a16:creationId xmlns:a16="http://schemas.microsoft.com/office/drawing/2014/main" id="{38985B86-5DFB-439F-A0E5-2C184EF4B25A}"/>
              </a:ext>
            </a:extLst>
          </p:cNvPr>
          <p:cNvSpPr/>
          <p:nvPr/>
        </p:nvSpPr>
        <p:spPr>
          <a:xfrm>
            <a:off x="4766677" y="3483566"/>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Rektangel 15">
            <a:extLst>
              <a:ext uri="{FF2B5EF4-FFF2-40B4-BE49-F238E27FC236}">
                <a16:creationId xmlns:a16="http://schemas.microsoft.com/office/drawing/2014/main" id="{CD42D489-6919-4E81-81EC-40928CE89E47}"/>
              </a:ext>
            </a:extLst>
          </p:cNvPr>
          <p:cNvSpPr/>
          <p:nvPr/>
        </p:nvSpPr>
        <p:spPr>
          <a:xfrm>
            <a:off x="5232726" y="3483566"/>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ktangel 16">
            <a:extLst>
              <a:ext uri="{FF2B5EF4-FFF2-40B4-BE49-F238E27FC236}">
                <a16:creationId xmlns:a16="http://schemas.microsoft.com/office/drawing/2014/main" id="{8F9D1F16-FC30-48A2-A1B2-E07F14FBD0AB}"/>
              </a:ext>
            </a:extLst>
          </p:cNvPr>
          <p:cNvSpPr/>
          <p:nvPr/>
        </p:nvSpPr>
        <p:spPr>
          <a:xfrm>
            <a:off x="5698775" y="3483566"/>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Rektangel 17">
            <a:extLst>
              <a:ext uri="{FF2B5EF4-FFF2-40B4-BE49-F238E27FC236}">
                <a16:creationId xmlns:a16="http://schemas.microsoft.com/office/drawing/2014/main" id="{88E6EB76-D9E6-44BB-A056-4B5919C929CF}"/>
              </a:ext>
            </a:extLst>
          </p:cNvPr>
          <p:cNvSpPr/>
          <p:nvPr/>
        </p:nvSpPr>
        <p:spPr>
          <a:xfrm>
            <a:off x="6164824" y="3483566"/>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Rektangel 18">
            <a:extLst>
              <a:ext uri="{FF2B5EF4-FFF2-40B4-BE49-F238E27FC236}">
                <a16:creationId xmlns:a16="http://schemas.microsoft.com/office/drawing/2014/main" id="{7B0AF822-8DF2-400F-A6BA-9245214FA135}"/>
              </a:ext>
            </a:extLst>
          </p:cNvPr>
          <p:cNvSpPr/>
          <p:nvPr/>
        </p:nvSpPr>
        <p:spPr>
          <a:xfrm>
            <a:off x="6630873" y="3483566"/>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Rektangel 19">
            <a:extLst>
              <a:ext uri="{FF2B5EF4-FFF2-40B4-BE49-F238E27FC236}">
                <a16:creationId xmlns:a16="http://schemas.microsoft.com/office/drawing/2014/main" id="{F7C78250-1CD2-41B5-8394-F83C2B8E693C}"/>
              </a:ext>
            </a:extLst>
          </p:cNvPr>
          <p:cNvSpPr/>
          <p:nvPr/>
        </p:nvSpPr>
        <p:spPr>
          <a:xfrm>
            <a:off x="7096922" y="3483565"/>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Rektangel 20">
            <a:extLst>
              <a:ext uri="{FF2B5EF4-FFF2-40B4-BE49-F238E27FC236}">
                <a16:creationId xmlns:a16="http://schemas.microsoft.com/office/drawing/2014/main" id="{626CA09C-81B1-490B-8A68-CFAF003D06C8}"/>
              </a:ext>
            </a:extLst>
          </p:cNvPr>
          <p:cNvSpPr/>
          <p:nvPr/>
        </p:nvSpPr>
        <p:spPr>
          <a:xfrm>
            <a:off x="7562971" y="3483565"/>
            <a:ext cx="466049" cy="47784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2" name="Rektangel 21">
            <a:extLst>
              <a:ext uri="{FF2B5EF4-FFF2-40B4-BE49-F238E27FC236}">
                <a16:creationId xmlns:a16="http://schemas.microsoft.com/office/drawing/2014/main" id="{88490402-017C-4ABC-9345-69ADBC1F749E}"/>
              </a:ext>
            </a:extLst>
          </p:cNvPr>
          <p:cNvSpPr/>
          <p:nvPr/>
        </p:nvSpPr>
        <p:spPr>
          <a:xfrm>
            <a:off x="766913" y="2896583"/>
            <a:ext cx="7421388" cy="6784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Rektangel 22">
            <a:extLst>
              <a:ext uri="{FF2B5EF4-FFF2-40B4-BE49-F238E27FC236}">
                <a16:creationId xmlns:a16="http://schemas.microsoft.com/office/drawing/2014/main" id="{926BE62D-38B7-4E66-AA73-C8F5497E7740}"/>
              </a:ext>
            </a:extLst>
          </p:cNvPr>
          <p:cNvSpPr/>
          <p:nvPr/>
        </p:nvSpPr>
        <p:spPr>
          <a:xfrm>
            <a:off x="919313" y="3863544"/>
            <a:ext cx="7186402" cy="6784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4" name="Tekstfelt 23">
            <a:extLst>
              <a:ext uri="{FF2B5EF4-FFF2-40B4-BE49-F238E27FC236}">
                <a16:creationId xmlns:a16="http://schemas.microsoft.com/office/drawing/2014/main" id="{57409245-5DBC-4274-92EB-81B412D8D4BB}"/>
              </a:ext>
            </a:extLst>
          </p:cNvPr>
          <p:cNvSpPr txBox="1"/>
          <p:nvPr/>
        </p:nvSpPr>
        <p:spPr>
          <a:xfrm>
            <a:off x="298915" y="3829520"/>
            <a:ext cx="8049380" cy="369332"/>
          </a:xfrm>
          <a:prstGeom prst="rect">
            <a:avLst/>
          </a:prstGeom>
          <a:noFill/>
        </p:spPr>
        <p:txBody>
          <a:bodyPr wrap="square" rtlCol="0">
            <a:spAutoFit/>
          </a:bodyPr>
          <a:lstStyle/>
          <a:p>
            <a:r>
              <a:rPr lang="da-DK" dirty="0"/>
              <a:t>Uge: 36   37    38   39   40    41   42   43    44   45   46    47   48    49   50   51</a:t>
            </a:r>
          </a:p>
        </p:txBody>
      </p:sp>
      <p:sp>
        <p:nvSpPr>
          <p:cNvPr id="25" name="Tekstfelt 24">
            <a:extLst>
              <a:ext uri="{FF2B5EF4-FFF2-40B4-BE49-F238E27FC236}">
                <a16:creationId xmlns:a16="http://schemas.microsoft.com/office/drawing/2014/main" id="{3351CE23-592B-450F-9CBE-8159B111A97B}"/>
              </a:ext>
            </a:extLst>
          </p:cNvPr>
          <p:cNvSpPr txBox="1"/>
          <p:nvPr/>
        </p:nvSpPr>
        <p:spPr>
          <a:xfrm>
            <a:off x="495546" y="1815894"/>
            <a:ext cx="1940886" cy="461665"/>
          </a:xfrm>
          <a:prstGeom prst="rect">
            <a:avLst/>
          </a:prstGeom>
          <a:noFill/>
        </p:spPr>
        <p:txBody>
          <a:bodyPr wrap="square" rtlCol="0">
            <a:spAutoFit/>
          </a:bodyPr>
          <a:lstStyle/>
          <a:p>
            <a:r>
              <a:rPr lang="en-US" sz="1200" dirty="0"/>
              <a:t>Introduction to the course</a:t>
            </a:r>
          </a:p>
          <a:p>
            <a:r>
              <a:rPr lang="en-US" sz="1200" dirty="0"/>
              <a:t>Topic 1</a:t>
            </a:r>
          </a:p>
        </p:txBody>
      </p:sp>
      <p:cxnSp>
        <p:nvCxnSpPr>
          <p:cNvPr id="26" name="Lige forbindelse 25">
            <a:extLst>
              <a:ext uri="{FF2B5EF4-FFF2-40B4-BE49-F238E27FC236}">
                <a16:creationId xmlns:a16="http://schemas.microsoft.com/office/drawing/2014/main" id="{CD473AB9-F3BC-4F55-B7C4-CB9C19492831}"/>
              </a:ext>
            </a:extLst>
          </p:cNvPr>
          <p:cNvCxnSpPr>
            <a:cxnSpLocks/>
          </p:cNvCxnSpPr>
          <p:nvPr/>
        </p:nvCxnSpPr>
        <p:spPr>
          <a:xfrm flipH="1" flipV="1">
            <a:off x="913086" y="2267969"/>
            <a:ext cx="125199" cy="1215596"/>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kstfelt 26">
            <a:extLst>
              <a:ext uri="{FF2B5EF4-FFF2-40B4-BE49-F238E27FC236}">
                <a16:creationId xmlns:a16="http://schemas.microsoft.com/office/drawing/2014/main" id="{B05BE3CB-4EF4-42E0-8F37-F2B82CB8BCBA}"/>
              </a:ext>
            </a:extLst>
          </p:cNvPr>
          <p:cNvSpPr txBox="1"/>
          <p:nvPr/>
        </p:nvSpPr>
        <p:spPr>
          <a:xfrm>
            <a:off x="1147423" y="2907692"/>
            <a:ext cx="749218" cy="276999"/>
          </a:xfrm>
          <a:prstGeom prst="rect">
            <a:avLst/>
          </a:prstGeom>
          <a:noFill/>
        </p:spPr>
        <p:txBody>
          <a:bodyPr wrap="square" rtlCol="0">
            <a:spAutoFit/>
          </a:bodyPr>
          <a:lstStyle/>
          <a:p>
            <a:r>
              <a:rPr lang="da-DK" sz="1200" dirty="0" err="1"/>
              <a:t>Topic</a:t>
            </a:r>
            <a:r>
              <a:rPr lang="da-DK" sz="1200" dirty="0"/>
              <a:t> 2</a:t>
            </a:r>
          </a:p>
        </p:txBody>
      </p:sp>
      <p:sp>
        <p:nvSpPr>
          <p:cNvPr id="28" name="Tekstfelt 27">
            <a:extLst>
              <a:ext uri="{FF2B5EF4-FFF2-40B4-BE49-F238E27FC236}">
                <a16:creationId xmlns:a16="http://schemas.microsoft.com/office/drawing/2014/main" id="{A3BD967D-7816-4335-83D1-D50CB81EDD7E}"/>
              </a:ext>
            </a:extLst>
          </p:cNvPr>
          <p:cNvSpPr txBox="1"/>
          <p:nvPr/>
        </p:nvSpPr>
        <p:spPr>
          <a:xfrm>
            <a:off x="2262075" y="2789557"/>
            <a:ext cx="1449109" cy="276999"/>
          </a:xfrm>
          <a:prstGeom prst="rect">
            <a:avLst/>
          </a:prstGeom>
          <a:noFill/>
        </p:spPr>
        <p:txBody>
          <a:bodyPr wrap="square" rtlCol="0">
            <a:spAutoFit/>
          </a:bodyPr>
          <a:lstStyle/>
          <a:p>
            <a:r>
              <a:rPr lang="da-DK" sz="1200" dirty="0" err="1"/>
              <a:t>Topic</a:t>
            </a:r>
            <a:r>
              <a:rPr lang="da-DK" sz="1200" dirty="0"/>
              <a:t> 4</a:t>
            </a:r>
          </a:p>
        </p:txBody>
      </p:sp>
      <p:cxnSp>
        <p:nvCxnSpPr>
          <p:cNvPr id="29" name="Lige forbindelse 28">
            <a:extLst>
              <a:ext uri="{FF2B5EF4-FFF2-40B4-BE49-F238E27FC236}">
                <a16:creationId xmlns:a16="http://schemas.microsoft.com/office/drawing/2014/main" id="{007AB5B3-1A21-4382-8549-A4731C4A8ACD}"/>
              </a:ext>
            </a:extLst>
          </p:cNvPr>
          <p:cNvCxnSpPr>
            <a:endCxn id="27" idx="2"/>
          </p:cNvCxnSpPr>
          <p:nvPr/>
        </p:nvCxnSpPr>
        <p:spPr>
          <a:xfrm flipV="1">
            <a:off x="1504334" y="3184691"/>
            <a:ext cx="17698" cy="2988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Lige forbindelse 29">
            <a:extLst>
              <a:ext uri="{FF2B5EF4-FFF2-40B4-BE49-F238E27FC236}">
                <a16:creationId xmlns:a16="http://schemas.microsoft.com/office/drawing/2014/main" id="{DDB2E887-3346-457A-B730-AB22A13856E2}"/>
              </a:ext>
            </a:extLst>
          </p:cNvPr>
          <p:cNvCxnSpPr>
            <a:cxnSpLocks/>
          </p:cNvCxnSpPr>
          <p:nvPr/>
        </p:nvCxnSpPr>
        <p:spPr>
          <a:xfrm flipV="1">
            <a:off x="1952685" y="2796331"/>
            <a:ext cx="8849" cy="68274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Lige forbindelse 30">
            <a:extLst>
              <a:ext uri="{FF2B5EF4-FFF2-40B4-BE49-F238E27FC236}">
                <a16:creationId xmlns:a16="http://schemas.microsoft.com/office/drawing/2014/main" id="{5BDDEE92-7333-4B66-A083-CCD2CD9D028F}"/>
              </a:ext>
            </a:extLst>
          </p:cNvPr>
          <p:cNvCxnSpPr>
            <a:cxnSpLocks/>
          </p:cNvCxnSpPr>
          <p:nvPr/>
        </p:nvCxnSpPr>
        <p:spPr>
          <a:xfrm flipV="1">
            <a:off x="2442684" y="3194522"/>
            <a:ext cx="138283" cy="30478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Lige forbindelse 31">
            <a:extLst>
              <a:ext uri="{FF2B5EF4-FFF2-40B4-BE49-F238E27FC236}">
                <a16:creationId xmlns:a16="http://schemas.microsoft.com/office/drawing/2014/main" id="{0D306140-05C1-4FB5-99FD-4D9CA5B66BCC}"/>
              </a:ext>
            </a:extLst>
          </p:cNvPr>
          <p:cNvCxnSpPr>
            <a:cxnSpLocks/>
          </p:cNvCxnSpPr>
          <p:nvPr/>
        </p:nvCxnSpPr>
        <p:spPr>
          <a:xfrm flipH="1" flipV="1">
            <a:off x="2743200" y="3200437"/>
            <a:ext cx="156684" cy="2818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Lige forbindelse 32">
            <a:extLst>
              <a:ext uri="{FF2B5EF4-FFF2-40B4-BE49-F238E27FC236}">
                <a16:creationId xmlns:a16="http://schemas.microsoft.com/office/drawing/2014/main" id="{2E638003-F34D-486D-9012-8BABCF7160D5}"/>
              </a:ext>
            </a:extLst>
          </p:cNvPr>
          <p:cNvCxnSpPr>
            <a:cxnSpLocks/>
            <a:endCxn id="68" idx="2"/>
          </p:cNvCxnSpPr>
          <p:nvPr/>
        </p:nvCxnSpPr>
        <p:spPr>
          <a:xfrm flipH="1" flipV="1">
            <a:off x="3228430" y="2654525"/>
            <a:ext cx="139618" cy="84382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Lige forbindelse 33">
            <a:extLst>
              <a:ext uri="{FF2B5EF4-FFF2-40B4-BE49-F238E27FC236}">
                <a16:creationId xmlns:a16="http://schemas.microsoft.com/office/drawing/2014/main" id="{CA186C62-8301-4CB4-A77D-46C3FBAADD73}"/>
              </a:ext>
            </a:extLst>
          </p:cNvPr>
          <p:cNvCxnSpPr>
            <a:cxnSpLocks/>
            <a:endCxn id="67" idx="2"/>
          </p:cNvCxnSpPr>
          <p:nvPr/>
        </p:nvCxnSpPr>
        <p:spPr>
          <a:xfrm flipH="1" flipV="1">
            <a:off x="3566583" y="2029192"/>
            <a:ext cx="709478" cy="14498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Lige forbindelse 34">
            <a:extLst>
              <a:ext uri="{FF2B5EF4-FFF2-40B4-BE49-F238E27FC236}">
                <a16:creationId xmlns:a16="http://schemas.microsoft.com/office/drawing/2014/main" id="{F5323F31-2D46-4CCB-BE7B-A829E18A77F5}"/>
              </a:ext>
            </a:extLst>
          </p:cNvPr>
          <p:cNvCxnSpPr>
            <a:cxnSpLocks/>
            <a:endCxn id="69" idx="2"/>
          </p:cNvCxnSpPr>
          <p:nvPr/>
        </p:nvCxnSpPr>
        <p:spPr>
          <a:xfrm flipH="1" flipV="1">
            <a:off x="4580079" y="2660425"/>
            <a:ext cx="182834" cy="81865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Lige forbindelse 35">
            <a:extLst>
              <a:ext uri="{FF2B5EF4-FFF2-40B4-BE49-F238E27FC236}">
                <a16:creationId xmlns:a16="http://schemas.microsoft.com/office/drawing/2014/main" id="{1257DC42-17CB-4B6D-955E-E6DEDFCD61EF}"/>
              </a:ext>
            </a:extLst>
          </p:cNvPr>
          <p:cNvCxnSpPr>
            <a:cxnSpLocks/>
            <a:endCxn id="70" idx="2"/>
          </p:cNvCxnSpPr>
          <p:nvPr/>
        </p:nvCxnSpPr>
        <p:spPr>
          <a:xfrm flipH="1" flipV="1">
            <a:off x="4907063" y="2027865"/>
            <a:ext cx="350232" cy="146916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7" name="Tekstfelt 36">
            <a:extLst>
              <a:ext uri="{FF2B5EF4-FFF2-40B4-BE49-F238E27FC236}">
                <a16:creationId xmlns:a16="http://schemas.microsoft.com/office/drawing/2014/main" id="{CF8A912A-86B0-4D60-9A1F-F86A671D5C04}"/>
              </a:ext>
            </a:extLst>
          </p:cNvPr>
          <p:cNvSpPr txBox="1"/>
          <p:nvPr/>
        </p:nvSpPr>
        <p:spPr>
          <a:xfrm>
            <a:off x="5262898" y="2877310"/>
            <a:ext cx="877326" cy="276999"/>
          </a:xfrm>
          <a:prstGeom prst="rect">
            <a:avLst/>
          </a:prstGeom>
          <a:noFill/>
        </p:spPr>
        <p:txBody>
          <a:bodyPr wrap="square" rtlCol="0">
            <a:spAutoFit/>
          </a:bodyPr>
          <a:lstStyle/>
          <a:p>
            <a:r>
              <a:rPr lang="da-DK" sz="1200" dirty="0" err="1"/>
              <a:t>Topic</a:t>
            </a:r>
            <a:r>
              <a:rPr lang="da-DK" sz="1200" dirty="0"/>
              <a:t> 6</a:t>
            </a:r>
          </a:p>
        </p:txBody>
      </p:sp>
      <p:cxnSp>
        <p:nvCxnSpPr>
          <p:cNvPr id="38" name="Lige forbindelse 37">
            <a:extLst>
              <a:ext uri="{FF2B5EF4-FFF2-40B4-BE49-F238E27FC236}">
                <a16:creationId xmlns:a16="http://schemas.microsoft.com/office/drawing/2014/main" id="{9B75C61D-A282-4A55-8D29-A5AD28C9E7A6}"/>
              </a:ext>
            </a:extLst>
          </p:cNvPr>
          <p:cNvCxnSpPr>
            <a:cxnSpLocks/>
            <a:endCxn id="37" idx="2"/>
          </p:cNvCxnSpPr>
          <p:nvPr/>
        </p:nvCxnSpPr>
        <p:spPr>
          <a:xfrm flipV="1">
            <a:off x="5698775" y="3154309"/>
            <a:ext cx="2786" cy="32477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9" name="Tekstfelt 38">
            <a:extLst>
              <a:ext uri="{FF2B5EF4-FFF2-40B4-BE49-F238E27FC236}">
                <a16:creationId xmlns:a16="http://schemas.microsoft.com/office/drawing/2014/main" id="{177BCE98-FD65-4F9F-9475-6CEDCDC8C8D0}"/>
              </a:ext>
            </a:extLst>
          </p:cNvPr>
          <p:cNvSpPr txBox="1"/>
          <p:nvPr/>
        </p:nvSpPr>
        <p:spPr>
          <a:xfrm>
            <a:off x="5871170" y="2529332"/>
            <a:ext cx="1048448" cy="276999"/>
          </a:xfrm>
          <a:prstGeom prst="rect">
            <a:avLst/>
          </a:prstGeom>
          <a:noFill/>
        </p:spPr>
        <p:txBody>
          <a:bodyPr wrap="square" rtlCol="0">
            <a:spAutoFit/>
          </a:bodyPr>
          <a:lstStyle/>
          <a:p>
            <a:r>
              <a:rPr lang="da-DK" sz="1200" dirty="0" err="1"/>
              <a:t>Toplic</a:t>
            </a:r>
            <a:r>
              <a:rPr lang="da-DK" sz="1200" dirty="0"/>
              <a:t> 7</a:t>
            </a:r>
          </a:p>
        </p:txBody>
      </p:sp>
      <p:cxnSp>
        <p:nvCxnSpPr>
          <p:cNvPr id="40" name="Lige forbindelse 39">
            <a:extLst>
              <a:ext uri="{FF2B5EF4-FFF2-40B4-BE49-F238E27FC236}">
                <a16:creationId xmlns:a16="http://schemas.microsoft.com/office/drawing/2014/main" id="{B67BFB5C-911E-4136-8668-4FF892F91FD4}"/>
              </a:ext>
            </a:extLst>
          </p:cNvPr>
          <p:cNvCxnSpPr>
            <a:cxnSpLocks/>
          </p:cNvCxnSpPr>
          <p:nvPr/>
        </p:nvCxnSpPr>
        <p:spPr>
          <a:xfrm flipV="1">
            <a:off x="6163185" y="2796331"/>
            <a:ext cx="8849" cy="68274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1" name="Tekstfelt 40">
            <a:extLst>
              <a:ext uri="{FF2B5EF4-FFF2-40B4-BE49-F238E27FC236}">
                <a16:creationId xmlns:a16="http://schemas.microsoft.com/office/drawing/2014/main" id="{1DEE6C19-AE8C-42D7-AF7E-990854B9B206}"/>
              </a:ext>
            </a:extLst>
          </p:cNvPr>
          <p:cNvSpPr txBox="1"/>
          <p:nvPr/>
        </p:nvSpPr>
        <p:spPr>
          <a:xfrm>
            <a:off x="6654077" y="1751130"/>
            <a:ext cx="1861271" cy="276999"/>
          </a:xfrm>
          <a:prstGeom prst="rect">
            <a:avLst/>
          </a:prstGeom>
          <a:noFill/>
        </p:spPr>
        <p:txBody>
          <a:bodyPr wrap="square" rtlCol="0">
            <a:spAutoFit/>
          </a:bodyPr>
          <a:lstStyle/>
          <a:p>
            <a:r>
              <a:rPr lang="da-DK" sz="1200" dirty="0" err="1"/>
              <a:t>Topic</a:t>
            </a:r>
            <a:r>
              <a:rPr lang="da-DK" sz="1200" dirty="0"/>
              <a:t> 8</a:t>
            </a:r>
          </a:p>
        </p:txBody>
      </p:sp>
      <p:cxnSp>
        <p:nvCxnSpPr>
          <p:cNvPr id="42" name="Lige forbindelse 41">
            <a:extLst>
              <a:ext uri="{FF2B5EF4-FFF2-40B4-BE49-F238E27FC236}">
                <a16:creationId xmlns:a16="http://schemas.microsoft.com/office/drawing/2014/main" id="{E251599C-1B5D-459B-976B-9AFD6449ECE0}"/>
              </a:ext>
            </a:extLst>
          </p:cNvPr>
          <p:cNvCxnSpPr>
            <a:cxnSpLocks/>
          </p:cNvCxnSpPr>
          <p:nvPr/>
        </p:nvCxnSpPr>
        <p:spPr>
          <a:xfrm flipV="1">
            <a:off x="7096922" y="2212795"/>
            <a:ext cx="0" cy="126628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Tekstfelt 42">
            <a:extLst>
              <a:ext uri="{FF2B5EF4-FFF2-40B4-BE49-F238E27FC236}">
                <a16:creationId xmlns:a16="http://schemas.microsoft.com/office/drawing/2014/main" id="{6757A4EC-ED5B-4F1E-8E14-0CD74143EB75}"/>
              </a:ext>
            </a:extLst>
          </p:cNvPr>
          <p:cNvSpPr txBox="1"/>
          <p:nvPr/>
        </p:nvSpPr>
        <p:spPr>
          <a:xfrm>
            <a:off x="7497227" y="4411755"/>
            <a:ext cx="1558284" cy="646331"/>
          </a:xfrm>
          <a:prstGeom prst="rect">
            <a:avLst/>
          </a:prstGeom>
          <a:noFill/>
        </p:spPr>
        <p:txBody>
          <a:bodyPr wrap="square" rtlCol="0">
            <a:spAutoFit/>
          </a:bodyPr>
          <a:lstStyle/>
          <a:p>
            <a:r>
              <a:rPr lang="en-US" sz="1200" dirty="0">
                <a:solidFill>
                  <a:schemeClr val="accent6">
                    <a:lumMod val="75000"/>
                  </a:schemeClr>
                </a:solidFill>
              </a:rPr>
              <a:t>Hand in the project after implementing the feedback </a:t>
            </a:r>
          </a:p>
        </p:txBody>
      </p:sp>
      <p:cxnSp>
        <p:nvCxnSpPr>
          <p:cNvPr id="44" name="Lige forbindelse 43">
            <a:extLst>
              <a:ext uri="{FF2B5EF4-FFF2-40B4-BE49-F238E27FC236}">
                <a16:creationId xmlns:a16="http://schemas.microsoft.com/office/drawing/2014/main" id="{A29735DC-F3E2-4032-9DEC-D2796354E4A8}"/>
              </a:ext>
            </a:extLst>
          </p:cNvPr>
          <p:cNvCxnSpPr>
            <a:cxnSpLocks/>
          </p:cNvCxnSpPr>
          <p:nvPr/>
        </p:nvCxnSpPr>
        <p:spPr>
          <a:xfrm>
            <a:off x="7957842" y="4135448"/>
            <a:ext cx="0" cy="32446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5" name="Tekstfelt 44">
            <a:extLst>
              <a:ext uri="{FF2B5EF4-FFF2-40B4-BE49-F238E27FC236}">
                <a16:creationId xmlns:a16="http://schemas.microsoft.com/office/drawing/2014/main" id="{2362911A-FC0F-4B7F-8A57-72EF7FD7396A}"/>
              </a:ext>
            </a:extLst>
          </p:cNvPr>
          <p:cNvSpPr txBox="1"/>
          <p:nvPr/>
        </p:nvSpPr>
        <p:spPr>
          <a:xfrm>
            <a:off x="2041174" y="4412180"/>
            <a:ext cx="1563330" cy="461665"/>
          </a:xfrm>
          <a:prstGeom prst="rect">
            <a:avLst/>
          </a:prstGeom>
          <a:noFill/>
        </p:spPr>
        <p:txBody>
          <a:bodyPr wrap="square" rtlCol="0">
            <a:spAutoFit/>
          </a:bodyPr>
          <a:lstStyle/>
          <a:p>
            <a:r>
              <a:rPr lang="da-DK" sz="1200" dirty="0">
                <a:solidFill>
                  <a:schemeClr val="accent6">
                    <a:lumMod val="75000"/>
                  </a:schemeClr>
                </a:solidFill>
              </a:rPr>
              <a:t>Presentation of the solution to </a:t>
            </a:r>
            <a:r>
              <a:rPr lang="da-DK" sz="1200" dirty="0" err="1">
                <a:solidFill>
                  <a:schemeClr val="accent6">
                    <a:lumMod val="75000"/>
                  </a:schemeClr>
                </a:solidFill>
              </a:rPr>
              <a:t>topic</a:t>
            </a:r>
            <a:r>
              <a:rPr lang="da-DK" sz="1200" dirty="0">
                <a:solidFill>
                  <a:schemeClr val="accent6">
                    <a:lumMod val="75000"/>
                  </a:schemeClr>
                </a:solidFill>
              </a:rPr>
              <a:t> 3</a:t>
            </a:r>
          </a:p>
        </p:txBody>
      </p:sp>
      <p:sp>
        <p:nvSpPr>
          <p:cNvPr id="46" name="Tekstfelt 45">
            <a:extLst>
              <a:ext uri="{FF2B5EF4-FFF2-40B4-BE49-F238E27FC236}">
                <a16:creationId xmlns:a16="http://schemas.microsoft.com/office/drawing/2014/main" id="{854A39F3-9FB3-4E24-9D49-60A64AF1D5E4}"/>
              </a:ext>
            </a:extLst>
          </p:cNvPr>
          <p:cNvSpPr txBox="1"/>
          <p:nvPr/>
        </p:nvSpPr>
        <p:spPr>
          <a:xfrm>
            <a:off x="4218036" y="4412180"/>
            <a:ext cx="1563330" cy="830997"/>
          </a:xfrm>
          <a:prstGeom prst="rect">
            <a:avLst/>
          </a:prstGeom>
          <a:noFill/>
        </p:spPr>
        <p:txBody>
          <a:bodyPr wrap="square" rtlCol="0">
            <a:spAutoFit/>
          </a:bodyPr>
          <a:lstStyle/>
          <a:p>
            <a:r>
              <a:rPr lang="en-US" sz="1200" dirty="0">
                <a:solidFill>
                  <a:schemeClr val="accent6">
                    <a:lumMod val="75000"/>
                  </a:schemeClr>
                </a:solidFill>
              </a:rPr>
              <a:t>Presentation of the solution to topic 5. Hand a presentation in at </a:t>
            </a:r>
            <a:r>
              <a:rPr lang="en-US" sz="1200" dirty="0" err="1">
                <a:solidFill>
                  <a:schemeClr val="accent6">
                    <a:lumMod val="75000"/>
                  </a:schemeClr>
                </a:solidFill>
              </a:rPr>
              <a:t>Peergrade</a:t>
            </a:r>
            <a:endParaRPr lang="en-US" sz="1200" dirty="0">
              <a:solidFill>
                <a:schemeClr val="accent6">
                  <a:lumMod val="75000"/>
                </a:schemeClr>
              </a:solidFill>
            </a:endParaRPr>
          </a:p>
        </p:txBody>
      </p:sp>
      <p:sp>
        <p:nvSpPr>
          <p:cNvPr id="47" name="Tekstfelt 46">
            <a:extLst>
              <a:ext uri="{FF2B5EF4-FFF2-40B4-BE49-F238E27FC236}">
                <a16:creationId xmlns:a16="http://schemas.microsoft.com/office/drawing/2014/main" id="{4DE7A867-1317-4C8A-BEDC-88090F93640E}"/>
              </a:ext>
            </a:extLst>
          </p:cNvPr>
          <p:cNvSpPr txBox="1"/>
          <p:nvPr/>
        </p:nvSpPr>
        <p:spPr>
          <a:xfrm>
            <a:off x="5887913" y="4408856"/>
            <a:ext cx="1675058" cy="276999"/>
          </a:xfrm>
          <a:prstGeom prst="rect">
            <a:avLst/>
          </a:prstGeom>
          <a:noFill/>
        </p:spPr>
        <p:txBody>
          <a:bodyPr wrap="square" rtlCol="0">
            <a:spAutoFit/>
          </a:bodyPr>
          <a:lstStyle/>
          <a:p>
            <a:r>
              <a:rPr lang="da-DK" sz="1200" dirty="0">
                <a:solidFill>
                  <a:schemeClr val="accent6">
                    <a:lumMod val="75000"/>
                  </a:schemeClr>
                </a:solidFill>
              </a:rPr>
              <a:t>Hand in the </a:t>
            </a:r>
            <a:r>
              <a:rPr lang="da-DK" sz="1200" dirty="0" err="1">
                <a:solidFill>
                  <a:schemeClr val="accent6">
                    <a:lumMod val="75000"/>
                  </a:schemeClr>
                </a:solidFill>
              </a:rPr>
              <a:t>project</a:t>
            </a:r>
            <a:endParaRPr lang="da-DK" sz="1050" dirty="0">
              <a:solidFill>
                <a:schemeClr val="accent6">
                  <a:lumMod val="75000"/>
                </a:schemeClr>
              </a:solidFill>
            </a:endParaRPr>
          </a:p>
        </p:txBody>
      </p:sp>
      <p:cxnSp>
        <p:nvCxnSpPr>
          <p:cNvPr id="48" name="Lige forbindelse 47">
            <a:extLst>
              <a:ext uri="{FF2B5EF4-FFF2-40B4-BE49-F238E27FC236}">
                <a16:creationId xmlns:a16="http://schemas.microsoft.com/office/drawing/2014/main" id="{AC393581-89EB-49E0-B453-818D9CF67A9A}"/>
              </a:ext>
            </a:extLst>
          </p:cNvPr>
          <p:cNvCxnSpPr>
            <a:cxnSpLocks/>
            <a:endCxn id="47" idx="0"/>
          </p:cNvCxnSpPr>
          <p:nvPr/>
        </p:nvCxnSpPr>
        <p:spPr>
          <a:xfrm flipH="1">
            <a:off x="6725442" y="4135448"/>
            <a:ext cx="446802" cy="27340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Lige forbindelse 48">
            <a:extLst>
              <a:ext uri="{FF2B5EF4-FFF2-40B4-BE49-F238E27FC236}">
                <a16:creationId xmlns:a16="http://schemas.microsoft.com/office/drawing/2014/main" id="{69A5EE7A-1917-4A6F-9AD3-57876BE5F3C1}"/>
              </a:ext>
            </a:extLst>
          </p:cNvPr>
          <p:cNvCxnSpPr>
            <a:cxnSpLocks/>
            <a:endCxn id="46" idx="0"/>
          </p:cNvCxnSpPr>
          <p:nvPr/>
        </p:nvCxnSpPr>
        <p:spPr>
          <a:xfrm flipH="1">
            <a:off x="4999701" y="4135448"/>
            <a:ext cx="1163484" cy="276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Lige forbindelse 49">
            <a:extLst>
              <a:ext uri="{FF2B5EF4-FFF2-40B4-BE49-F238E27FC236}">
                <a16:creationId xmlns:a16="http://schemas.microsoft.com/office/drawing/2014/main" id="{13F02E2C-2900-409F-B7F5-FB7EF6FB549C}"/>
              </a:ext>
            </a:extLst>
          </p:cNvPr>
          <p:cNvCxnSpPr>
            <a:cxnSpLocks/>
            <a:endCxn id="45" idx="0"/>
          </p:cNvCxnSpPr>
          <p:nvPr/>
        </p:nvCxnSpPr>
        <p:spPr>
          <a:xfrm flipH="1">
            <a:off x="2822839" y="4135448"/>
            <a:ext cx="101878" cy="27673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1" name="Tekstfelt 50">
            <a:extLst>
              <a:ext uri="{FF2B5EF4-FFF2-40B4-BE49-F238E27FC236}">
                <a16:creationId xmlns:a16="http://schemas.microsoft.com/office/drawing/2014/main" id="{9B3078D4-272A-442B-B6B6-39B3DCDB1DBC}"/>
              </a:ext>
            </a:extLst>
          </p:cNvPr>
          <p:cNvSpPr txBox="1"/>
          <p:nvPr/>
        </p:nvSpPr>
        <p:spPr>
          <a:xfrm>
            <a:off x="659250" y="5170578"/>
            <a:ext cx="1224118" cy="461665"/>
          </a:xfrm>
          <a:prstGeom prst="rect">
            <a:avLst/>
          </a:prstGeom>
          <a:noFill/>
        </p:spPr>
        <p:txBody>
          <a:bodyPr wrap="square" rtlCol="0">
            <a:spAutoFit/>
          </a:bodyPr>
          <a:lstStyle/>
          <a:p>
            <a:r>
              <a:rPr lang="da-DK" sz="1200" dirty="0" err="1">
                <a:solidFill>
                  <a:schemeClr val="accent2">
                    <a:lumMod val="75000"/>
                  </a:schemeClr>
                </a:solidFill>
              </a:rPr>
              <a:t>Introduction</a:t>
            </a:r>
            <a:r>
              <a:rPr lang="da-DK" sz="1200" dirty="0">
                <a:solidFill>
                  <a:schemeClr val="accent2">
                    <a:lumMod val="75000"/>
                  </a:schemeClr>
                </a:solidFill>
              </a:rPr>
              <a:t> to the plan</a:t>
            </a:r>
          </a:p>
        </p:txBody>
      </p:sp>
      <p:sp>
        <p:nvSpPr>
          <p:cNvPr id="52" name="Tekstfelt 51">
            <a:extLst>
              <a:ext uri="{FF2B5EF4-FFF2-40B4-BE49-F238E27FC236}">
                <a16:creationId xmlns:a16="http://schemas.microsoft.com/office/drawing/2014/main" id="{5AEF3393-8DB3-4748-A385-BDBCD8C97C48}"/>
              </a:ext>
            </a:extLst>
          </p:cNvPr>
          <p:cNvSpPr txBox="1"/>
          <p:nvPr/>
        </p:nvSpPr>
        <p:spPr>
          <a:xfrm>
            <a:off x="1200932" y="5784768"/>
            <a:ext cx="1885661" cy="646331"/>
          </a:xfrm>
          <a:prstGeom prst="rect">
            <a:avLst/>
          </a:prstGeom>
          <a:noFill/>
        </p:spPr>
        <p:txBody>
          <a:bodyPr wrap="square" rtlCol="0">
            <a:spAutoFit/>
          </a:bodyPr>
          <a:lstStyle/>
          <a:p>
            <a:r>
              <a:rPr lang="en-US" sz="1200" dirty="0">
                <a:solidFill>
                  <a:schemeClr val="accent2">
                    <a:lumMod val="75000"/>
                  </a:schemeClr>
                </a:solidFill>
              </a:rPr>
              <a:t>Create a Rubric and try to use it on an old assignment</a:t>
            </a:r>
          </a:p>
        </p:txBody>
      </p:sp>
      <p:sp>
        <p:nvSpPr>
          <p:cNvPr id="53" name="Tekstfelt 52">
            <a:extLst>
              <a:ext uri="{FF2B5EF4-FFF2-40B4-BE49-F238E27FC236}">
                <a16:creationId xmlns:a16="http://schemas.microsoft.com/office/drawing/2014/main" id="{A96C511D-DA8D-4316-80EB-65B6AEF8A0C5}"/>
              </a:ext>
            </a:extLst>
          </p:cNvPr>
          <p:cNvSpPr txBox="1"/>
          <p:nvPr/>
        </p:nvSpPr>
        <p:spPr>
          <a:xfrm>
            <a:off x="2024710" y="5084184"/>
            <a:ext cx="2123766" cy="461665"/>
          </a:xfrm>
          <a:prstGeom prst="rect">
            <a:avLst/>
          </a:prstGeom>
          <a:noFill/>
        </p:spPr>
        <p:txBody>
          <a:bodyPr wrap="square" rtlCol="0">
            <a:spAutoFit/>
          </a:bodyPr>
          <a:lstStyle/>
          <a:p>
            <a:r>
              <a:rPr lang="en-US" sz="1200" dirty="0">
                <a:solidFill>
                  <a:schemeClr val="accent2">
                    <a:lumMod val="75000"/>
                  </a:schemeClr>
                </a:solidFill>
              </a:rPr>
              <a:t>Give oral feedback on the work of a peer group</a:t>
            </a:r>
          </a:p>
        </p:txBody>
      </p:sp>
      <p:sp>
        <p:nvSpPr>
          <p:cNvPr id="54" name="Tekstfelt 53">
            <a:extLst>
              <a:ext uri="{FF2B5EF4-FFF2-40B4-BE49-F238E27FC236}">
                <a16:creationId xmlns:a16="http://schemas.microsoft.com/office/drawing/2014/main" id="{686B43DD-76CD-4972-955D-08FBD490DA05}"/>
              </a:ext>
            </a:extLst>
          </p:cNvPr>
          <p:cNvSpPr txBox="1"/>
          <p:nvPr/>
        </p:nvSpPr>
        <p:spPr>
          <a:xfrm>
            <a:off x="3888029" y="5629834"/>
            <a:ext cx="1893337" cy="461665"/>
          </a:xfrm>
          <a:prstGeom prst="rect">
            <a:avLst/>
          </a:prstGeom>
          <a:noFill/>
        </p:spPr>
        <p:txBody>
          <a:bodyPr wrap="square" rtlCol="0">
            <a:spAutoFit/>
          </a:bodyPr>
          <a:lstStyle/>
          <a:p>
            <a:r>
              <a:rPr lang="en-US" sz="1200" dirty="0">
                <a:solidFill>
                  <a:schemeClr val="accent2">
                    <a:lumMod val="75000"/>
                  </a:schemeClr>
                </a:solidFill>
              </a:rPr>
              <a:t>Use </a:t>
            </a:r>
            <a:r>
              <a:rPr lang="en-US" sz="1200" dirty="0" err="1">
                <a:solidFill>
                  <a:schemeClr val="accent2">
                    <a:lumMod val="75000"/>
                  </a:schemeClr>
                </a:solidFill>
              </a:rPr>
              <a:t>Peergrade</a:t>
            </a:r>
            <a:r>
              <a:rPr lang="en-US" sz="1200" dirty="0">
                <a:solidFill>
                  <a:schemeClr val="accent2">
                    <a:lumMod val="75000"/>
                  </a:schemeClr>
                </a:solidFill>
              </a:rPr>
              <a:t> to give feedback to a peer group</a:t>
            </a:r>
          </a:p>
        </p:txBody>
      </p:sp>
      <p:sp>
        <p:nvSpPr>
          <p:cNvPr id="55" name="Tekstfelt 54">
            <a:extLst>
              <a:ext uri="{FF2B5EF4-FFF2-40B4-BE49-F238E27FC236}">
                <a16:creationId xmlns:a16="http://schemas.microsoft.com/office/drawing/2014/main" id="{D97701BF-2082-4737-B1E9-8038444F9C69}"/>
              </a:ext>
            </a:extLst>
          </p:cNvPr>
          <p:cNvSpPr txBox="1"/>
          <p:nvPr/>
        </p:nvSpPr>
        <p:spPr>
          <a:xfrm>
            <a:off x="5846735" y="5630164"/>
            <a:ext cx="1893337" cy="646331"/>
          </a:xfrm>
          <a:prstGeom prst="rect">
            <a:avLst/>
          </a:prstGeom>
          <a:noFill/>
        </p:spPr>
        <p:txBody>
          <a:bodyPr wrap="square" rtlCol="0">
            <a:spAutoFit/>
          </a:bodyPr>
          <a:lstStyle/>
          <a:p>
            <a:r>
              <a:rPr lang="en-US" sz="1200" dirty="0">
                <a:solidFill>
                  <a:schemeClr val="accent2">
                    <a:lumMod val="75000"/>
                  </a:schemeClr>
                </a:solidFill>
              </a:rPr>
              <a:t>Use </a:t>
            </a:r>
            <a:r>
              <a:rPr lang="en-US" sz="1200" dirty="0" err="1">
                <a:solidFill>
                  <a:schemeClr val="accent2">
                    <a:lumMod val="75000"/>
                  </a:schemeClr>
                </a:solidFill>
              </a:rPr>
              <a:t>Peergrade</a:t>
            </a:r>
            <a:r>
              <a:rPr lang="en-US" sz="1200" dirty="0">
                <a:solidFill>
                  <a:schemeClr val="accent2">
                    <a:lumMod val="75000"/>
                  </a:schemeClr>
                </a:solidFill>
              </a:rPr>
              <a:t> to give feedback to an other group</a:t>
            </a:r>
          </a:p>
        </p:txBody>
      </p:sp>
      <p:cxnSp>
        <p:nvCxnSpPr>
          <p:cNvPr id="56" name="Lige forbindelse 55">
            <a:extLst>
              <a:ext uri="{FF2B5EF4-FFF2-40B4-BE49-F238E27FC236}">
                <a16:creationId xmlns:a16="http://schemas.microsoft.com/office/drawing/2014/main" id="{D332C257-3D63-4E6B-97BB-2765ED458799}"/>
              </a:ext>
            </a:extLst>
          </p:cNvPr>
          <p:cNvCxnSpPr>
            <a:cxnSpLocks/>
          </p:cNvCxnSpPr>
          <p:nvPr/>
        </p:nvCxnSpPr>
        <p:spPr>
          <a:xfrm>
            <a:off x="1015327" y="4165488"/>
            <a:ext cx="141811" cy="106670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Lige forbindelse 56">
            <a:extLst>
              <a:ext uri="{FF2B5EF4-FFF2-40B4-BE49-F238E27FC236}">
                <a16:creationId xmlns:a16="http://schemas.microsoft.com/office/drawing/2014/main" id="{ADF6F867-E21B-4E85-A208-D358ECD2230D}"/>
              </a:ext>
            </a:extLst>
          </p:cNvPr>
          <p:cNvCxnSpPr>
            <a:cxnSpLocks/>
          </p:cNvCxnSpPr>
          <p:nvPr/>
        </p:nvCxnSpPr>
        <p:spPr>
          <a:xfrm>
            <a:off x="1513183" y="4156309"/>
            <a:ext cx="404454" cy="1628459"/>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Lige forbindelse 57">
            <a:extLst>
              <a:ext uri="{FF2B5EF4-FFF2-40B4-BE49-F238E27FC236}">
                <a16:creationId xmlns:a16="http://schemas.microsoft.com/office/drawing/2014/main" id="{0C354D25-8FCC-4B83-8287-D1322E91DA5E}"/>
              </a:ext>
            </a:extLst>
          </p:cNvPr>
          <p:cNvCxnSpPr>
            <a:cxnSpLocks/>
            <a:stCxn id="45" idx="2"/>
          </p:cNvCxnSpPr>
          <p:nvPr/>
        </p:nvCxnSpPr>
        <p:spPr>
          <a:xfrm flipH="1">
            <a:off x="2649819" y="4873845"/>
            <a:ext cx="173020" cy="22469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Lige forbindelse 58">
            <a:extLst>
              <a:ext uri="{FF2B5EF4-FFF2-40B4-BE49-F238E27FC236}">
                <a16:creationId xmlns:a16="http://schemas.microsoft.com/office/drawing/2014/main" id="{E992DE84-96A0-4D68-AA3D-DA979A1224C1}"/>
              </a:ext>
            </a:extLst>
          </p:cNvPr>
          <p:cNvCxnSpPr>
            <a:cxnSpLocks/>
            <a:stCxn id="46" idx="2"/>
          </p:cNvCxnSpPr>
          <p:nvPr/>
        </p:nvCxnSpPr>
        <p:spPr>
          <a:xfrm flipH="1">
            <a:off x="4618827" y="5243177"/>
            <a:ext cx="380874" cy="42374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Lige forbindelse 59">
            <a:extLst>
              <a:ext uri="{FF2B5EF4-FFF2-40B4-BE49-F238E27FC236}">
                <a16:creationId xmlns:a16="http://schemas.microsoft.com/office/drawing/2014/main" id="{6A729E98-8093-4710-ABFF-B09F9B031C0B}"/>
              </a:ext>
            </a:extLst>
          </p:cNvPr>
          <p:cNvCxnSpPr>
            <a:cxnSpLocks/>
            <a:stCxn id="47" idx="2"/>
          </p:cNvCxnSpPr>
          <p:nvPr/>
        </p:nvCxnSpPr>
        <p:spPr>
          <a:xfrm flipH="1">
            <a:off x="6478340" y="4685855"/>
            <a:ext cx="247102" cy="96511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1" name="Tekstfelt 60">
            <a:extLst>
              <a:ext uri="{FF2B5EF4-FFF2-40B4-BE49-F238E27FC236}">
                <a16:creationId xmlns:a16="http://schemas.microsoft.com/office/drawing/2014/main" id="{63398928-234B-4BDF-B44E-3BE57F0BEA7E}"/>
              </a:ext>
            </a:extLst>
          </p:cNvPr>
          <p:cNvSpPr txBox="1"/>
          <p:nvPr/>
        </p:nvSpPr>
        <p:spPr>
          <a:xfrm rot="16200000">
            <a:off x="-407699" y="2408303"/>
            <a:ext cx="1397244" cy="400110"/>
          </a:xfrm>
          <a:prstGeom prst="rect">
            <a:avLst/>
          </a:prstGeom>
          <a:noFill/>
        </p:spPr>
        <p:txBody>
          <a:bodyPr wrap="square" rtlCol="0">
            <a:spAutoFit/>
          </a:bodyPr>
          <a:lstStyle/>
          <a:p>
            <a:r>
              <a:rPr lang="da-DK" sz="2000" dirty="0" err="1"/>
              <a:t>Lectures</a:t>
            </a:r>
            <a:endParaRPr lang="da-DK" sz="2000" dirty="0"/>
          </a:p>
        </p:txBody>
      </p:sp>
      <p:sp>
        <p:nvSpPr>
          <p:cNvPr id="62" name="Tekstfelt 61">
            <a:extLst>
              <a:ext uri="{FF2B5EF4-FFF2-40B4-BE49-F238E27FC236}">
                <a16:creationId xmlns:a16="http://schemas.microsoft.com/office/drawing/2014/main" id="{8E0B3D8C-AF10-4318-B799-68CC2A9C2377}"/>
              </a:ext>
            </a:extLst>
          </p:cNvPr>
          <p:cNvSpPr txBox="1"/>
          <p:nvPr/>
        </p:nvSpPr>
        <p:spPr>
          <a:xfrm rot="16200000">
            <a:off x="-599787" y="4374627"/>
            <a:ext cx="1589470" cy="400110"/>
          </a:xfrm>
          <a:prstGeom prst="rect">
            <a:avLst/>
          </a:prstGeom>
          <a:noFill/>
        </p:spPr>
        <p:txBody>
          <a:bodyPr wrap="square" rtlCol="0">
            <a:spAutoFit/>
          </a:bodyPr>
          <a:lstStyle/>
          <a:p>
            <a:r>
              <a:rPr lang="en-US" sz="2000" dirty="0">
                <a:solidFill>
                  <a:schemeClr val="accent6">
                    <a:lumMod val="75000"/>
                  </a:schemeClr>
                </a:solidFill>
              </a:rPr>
              <a:t>Hand in</a:t>
            </a:r>
            <a:r>
              <a:rPr lang="da-DK" sz="2000" dirty="0">
                <a:solidFill>
                  <a:schemeClr val="accent6">
                    <a:lumMod val="75000"/>
                  </a:schemeClr>
                </a:solidFill>
              </a:rPr>
              <a:t> </a:t>
            </a:r>
          </a:p>
        </p:txBody>
      </p:sp>
      <p:sp>
        <p:nvSpPr>
          <p:cNvPr id="63" name="Tekstfelt 62">
            <a:extLst>
              <a:ext uri="{FF2B5EF4-FFF2-40B4-BE49-F238E27FC236}">
                <a16:creationId xmlns:a16="http://schemas.microsoft.com/office/drawing/2014/main" id="{AABF7CBA-141D-4ACD-9BB7-969A95555C91}"/>
              </a:ext>
            </a:extLst>
          </p:cNvPr>
          <p:cNvSpPr txBox="1"/>
          <p:nvPr/>
        </p:nvSpPr>
        <p:spPr>
          <a:xfrm rot="16200000">
            <a:off x="-382511" y="5394385"/>
            <a:ext cx="1589470" cy="400110"/>
          </a:xfrm>
          <a:prstGeom prst="rect">
            <a:avLst/>
          </a:prstGeom>
          <a:noFill/>
        </p:spPr>
        <p:txBody>
          <a:bodyPr wrap="square" rtlCol="0">
            <a:spAutoFit/>
          </a:bodyPr>
          <a:lstStyle/>
          <a:p>
            <a:r>
              <a:rPr lang="da-DK" sz="2000" dirty="0" err="1">
                <a:solidFill>
                  <a:schemeClr val="accent2">
                    <a:lumMod val="75000"/>
                  </a:schemeClr>
                </a:solidFill>
              </a:rPr>
              <a:t>Assessment</a:t>
            </a:r>
            <a:endParaRPr lang="da-DK" sz="2000" dirty="0">
              <a:solidFill>
                <a:schemeClr val="accent2">
                  <a:lumMod val="75000"/>
                </a:schemeClr>
              </a:solidFill>
            </a:endParaRPr>
          </a:p>
        </p:txBody>
      </p:sp>
      <p:sp>
        <p:nvSpPr>
          <p:cNvPr id="64" name="Ellipse 63">
            <a:extLst>
              <a:ext uri="{FF2B5EF4-FFF2-40B4-BE49-F238E27FC236}">
                <a16:creationId xmlns:a16="http://schemas.microsoft.com/office/drawing/2014/main" id="{ACE3715A-D6A2-4C2C-A4E9-0B18C9BF1DC0}"/>
              </a:ext>
            </a:extLst>
          </p:cNvPr>
          <p:cNvSpPr/>
          <p:nvPr/>
        </p:nvSpPr>
        <p:spPr>
          <a:xfrm>
            <a:off x="1645921" y="2421292"/>
            <a:ext cx="930462" cy="469287"/>
          </a:xfrm>
          <a:prstGeom prst="ellipse">
            <a:avLst/>
          </a:prstGeom>
          <a:solidFill>
            <a:schemeClr val="accent6">
              <a:lumMod val="60000"/>
              <a:lumOff val="40000"/>
            </a:schemeClr>
          </a:solidFill>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65" name="Tekstfelt 64">
            <a:extLst>
              <a:ext uri="{FF2B5EF4-FFF2-40B4-BE49-F238E27FC236}">
                <a16:creationId xmlns:a16="http://schemas.microsoft.com/office/drawing/2014/main" id="{88570933-F00C-400A-9116-BDBA7A860D29}"/>
              </a:ext>
            </a:extLst>
          </p:cNvPr>
          <p:cNvSpPr txBox="1"/>
          <p:nvPr/>
        </p:nvSpPr>
        <p:spPr>
          <a:xfrm>
            <a:off x="1660670" y="2529332"/>
            <a:ext cx="1048448" cy="276999"/>
          </a:xfrm>
          <a:prstGeom prst="rect">
            <a:avLst/>
          </a:prstGeom>
          <a:noFill/>
        </p:spPr>
        <p:txBody>
          <a:bodyPr wrap="square" rtlCol="0">
            <a:spAutoFit/>
          </a:bodyPr>
          <a:lstStyle/>
          <a:p>
            <a:r>
              <a:rPr lang="da-DK" sz="1200" dirty="0" err="1"/>
              <a:t>Topic</a:t>
            </a:r>
            <a:r>
              <a:rPr lang="da-DK" sz="1200" dirty="0"/>
              <a:t> 3</a:t>
            </a:r>
          </a:p>
        </p:txBody>
      </p:sp>
      <p:sp>
        <p:nvSpPr>
          <p:cNvPr id="66" name="Ellipse 65">
            <a:extLst>
              <a:ext uri="{FF2B5EF4-FFF2-40B4-BE49-F238E27FC236}">
                <a16:creationId xmlns:a16="http://schemas.microsoft.com/office/drawing/2014/main" id="{B2B86114-91C4-44A9-AA75-C713578278C8}"/>
              </a:ext>
            </a:extLst>
          </p:cNvPr>
          <p:cNvSpPr/>
          <p:nvPr/>
        </p:nvSpPr>
        <p:spPr>
          <a:xfrm>
            <a:off x="2298778" y="1661713"/>
            <a:ext cx="3495996" cy="1215596"/>
          </a:xfrm>
          <a:prstGeom prst="ellipse">
            <a:avLst/>
          </a:prstGeom>
          <a:solidFill>
            <a:schemeClr val="accent6">
              <a:lumMod val="60000"/>
              <a:lumOff val="40000"/>
            </a:schemeClr>
          </a:solidFill>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67" name="Tekstfelt 66">
            <a:extLst>
              <a:ext uri="{FF2B5EF4-FFF2-40B4-BE49-F238E27FC236}">
                <a16:creationId xmlns:a16="http://schemas.microsoft.com/office/drawing/2014/main" id="{5B7C8B05-487E-4C2C-A2DF-DDD1C50E3EBA}"/>
              </a:ext>
            </a:extLst>
          </p:cNvPr>
          <p:cNvSpPr txBox="1"/>
          <p:nvPr/>
        </p:nvSpPr>
        <p:spPr>
          <a:xfrm>
            <a:off x="3143250" y="1752193"/>
            <a:ext cx="846665" cy="276999"/>
          </a:xfrm>
          <a:prstGeom prst="rect">
            <a:avLst/>
          </a:prstGeom>
          <a:noFill/>
        </p:spPr>
        <p:txBody>
          <a:bodyPr wrap="square" rtlCol="0">
            <a:spAutoFit/>
          </a:bodyPr>
          <a:lstStyle/>
          <a:p>
            <a:r>
              <a:rPr lang="da-DK" sz="1200" dirty="0" err="1"/>
              <a:t>Topic</a:t>
            </a:r>
            <a:r>
              <a:rPr lang="da-DK" sz="1200" dirty="0"/>
              <a:t> 5.2</a:t>
            </a:r>
          </a:p>
        </p:txBody>
      </p:sp>
      <p:sp>
        <p:nvSpPr>
          <p:cNvPr id="68" name="Tekstfelt 67">
            <a:extLst>
              <a:ext uri="{FF2B5EF4-FFF2-40B4-BE49-F238E27FC236}">
                <a16:creationId xmlns:a16="http://schemas.microsoft.com/office/drawing/2014/main" id="{BC8FFCB5-6C03-49B0-B9BF-318B67D88D8B}"/>
              </a:ext>
            </a:extLst>
          </p:cNvPr>
          <p:cNvSpPr txBox="1"/>
          <p:nvPr/>
        </p:nvSpPr>
        <p:spPr>
          <a:xfrm>
            <a:off x="2828749" y="2377526"/>
            <a:ext cx="799362" cy="276999"/>
          </a:xfrm>
          <a:prstGeom prst="rect">
            <a:avLst/>
          </a:prstGeom>
          <a:noFill/>
        </p:spPr>
        <p:txBody>
          <a:bodyPr wrap="square" rtlCol="0">
            <a:spAutoFit/>
          </a:bodyPr>
          <a:lstStyle/>
          <a:p>
            <a:r>
              <a:rPr lang="da-DK" sz="1200" dirty="0" err="1"/>
              <a:t>Topic</a:t>
            </a:r>
            <a:r>
              <a:rPr lang="da-DK" sz="1200" dirty="0"/>
              <a:t> 5.1</a:t>
            </a:r>
          </a:p>
        </p:txBody>
      </p:sp>
      <p:sp>
        <p:nvSpPr>
          <p:cNvPr id="69" name="Tekstfelt 68">
            <a:extLst>
              <a:ext uri="{FF2B5EF4-FFF2-40B4-BE49-F238E27FC236}">
                <a16:creationId xmlns:a16="http://schemas.microsoft.com/office/drawing/2014/main" id="{2EB202A8-5444-4B89-85F7-B15FD37379B9}"/>
              </a:ext>
            </a:extLst>
          </p:cNvPr>
          <p:cNvSpPr txBox="1"/>
          <p:nvPr/>
        </p:nvSpPr>
        <p:spPr>
          <a:xfrm>
            <a:off x="4160457" y="2383426"/>
            <a:ext cx="839243" cy="276999"/>
          </a:xfrm>
          <a:prstGeom prst="rect">
            <a:avLst/>
          </a:prstGeom>
          <a:noFill/>
        </p:spPr>
        <p:txBody>
          <a:bodyPr wrap="square" rtlCol="0">
            <a:spAutoFit/>
          </a:bodyPr>
          <a:lstStyle/>
          <a:p>
            <a:r>
              <a:rPr lang="da-DK" sz="1200" dirty="0" err="1"/>
              <a:t>Topic</a:t>
            </a:r>
            <a:r>
              <a:rPr lang="da-DK" sz="1200" dirty="0"/>
              <a:t> 5.3</a:t>
            </a:r>
          </a:p>
        </p:txBody>
      </p:sp>
      <p:sp>
        <p:nvSpPr>
          <p:cNvPr id="70" name="Tekstfelt 69">
            <a:extLst>
              <a:ext uri="{FF2B5EF4-FFF2-40B4-BE49-F238E27FC236}">
                <a16:creationId xmlns:a16="http://schemas.microsoft.com/office/drawing/2014/main" id="{A5C5E9AD-2557-415D-8FB0-C72B8932F79B}"/>
              </a:ext>
            </a:extLst>
          </p:cNvPr>
          <p:cNvSpPr txBox="1"/>
          <p:nvPr/>
        </p:nvSpPr>
        <p:spPr>
          <a:xfrm>
            <a:off x="4504150" y="1750866"/>
            <a:ext cx="805825" cy="276999"/>
          </a:xfrm>
          <a:prstGeom prst="rect">
            <a:avLst/>
          </a:prstGeom>
          <a:noFill/>
        </p:spPr>
        <p:txBody>
          <a:bodyPr wrap="square" rtlCol="0">
            <a:spAutoFit/>
          </a:bodyPr>
          <a:lstStyle/>
          <a:p>
            <a:r>
              <a:rPr lang="da-DK" sz="1200" dirty="0" err="1"/>
              <a:t>Topic</a:t>
            </a:r>
            <a:r>
              <a:rPr lang="da-DK" sz="1200" dirty="0"/>
              <a:t> 5.4</a:t>
            </a:r>
          </a:p>
        </p:txBody>
      </p:sp>
      <p:sp>
        <p:nvSpPr>
          <p:cNvPr id="72" name="Ellipse 71">
            <a:extLst>
              <a:ext uri="{FF2B5EF4-FFF2-40B4-BE49-F238E27FC236}">
                <a16:creationId xmlns:a16="http://schemas.microsoft.com/office/drawing/2014/main" id="{22EC3CE1-7804-43B0-ACE9-F50168267E4E}"/>
              </a:ext>
            </a:extLst>
          </p:cNvPr>
          <p:cNvSpPr/>
          <p:nvPr/>
        </p:nvSpPr>
        <p:spPr>
          <a:xfrm>
            <a:off x="5473693" y="1664925"/>
            <a:ext cx="930462" cy="469287"/>
          </a:xfrm>
          <a:prstGeom prst="ellipse">
            <a:avLst/>
          </a:prstGeom>
          <a:solidFill>
            <a:schemeClr val="accent6">
              <a:lumMod val="60000"/>
              <a:lumOff val="40000"/>
            </a:schemeClr>
          </a:solidFill>
          <a:ln w="19050"/>
        </p:spPr>
        <p:style>
          <a:lnRef idx="1">
            <a:schemeClr val="accent2"/>
          </a:lnRef>
          <a:fillRef idx="2">
            <a:schemeClr val="accent2"/>
          </a:fillRef>
          <a:effectRef idx="1">
            <a:schemeClr val="accent2"/>
          </a:effectRef>
          <a:fontRef idx="minor">
            <a:schemeClr val="dk1"/>
          </a:fontRef>
        </p:style>
        <p:txBody>
          <a:bodyPr rtlCol="0" anchor="ctr"/>
          <a:lstStyle/>
          <a:p>
            <a:pPr algn="ctr"/>
            <a:endParaRPr lang="da-DK"/>
          </a:p>
        </p:txBody>
      </p:sp>
      <p:sp>
        <p:nvSpPr>
          <p:cNvPr id="73" name="Tekstfelt 72">
            <a:extLst>
              <a:ext uri="{FF2B5EF4-FFF2-40B4-BE49-F238E27FC236}">
                <a16:creationId xmlns:a16="http://schemas.microsoft.com/office/drawing/2014/main" id="{1691C66E-C3D3-4EFD-845D-5D2466045047}"/>
              </a:ext>
            </a:extLst>
          </p:cNvPr>
          <p:cNvSpPr txBox="1"/>
          <p:nvPr/>
        </p:nvSpPr>
        <p:spPr>
          <a:xfrm>
            <a:off x="5504611" y="1699988"/>
            <a:ext cx="1027997" cy="369332"/>
          </a:xfrm>
          <a:prstGeom prst="rect">
            <a:avLst/>
          </a:prstGeom>
          <a:noFill/>
        </p:spPr>
        <p:txBody>
          <a:bodyPr wrap="square" rtlCol="0">
            <a:spAutoFit/>
          </a:bodyPr>
          <a:lstStyle/>
          <a:p>
            <a:r>
              <a:rPr lang="da-DK" dirty="0"/>
              <a:t>Projekt</a:t>
            </a:r>
          </a:p>
        </p:txBody>
      </p:sp>
      <p:pic>
        <p:nvPicPr>
          <p:cNvPr id="74" name="Grafik 73" descr="Studenterhue">
            <a:extLst>
              <a:ext uri="{FF2B5EF4-FFF2-40B4-BE49-F238E27FC236}">
                <a16:creationId xmlns:a16="http://schemas.microsoft.com/office/drawing/2014/main" id="{A5FF7A54-3ED8-4D32-93CA-8B4434FC18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87859" y="3457887"/>
            <a:ext cx="597674" cy="597674"/>
          </a:xfrm>
          <a:prstGeom prst="rect">
            <a:avLst/>
          </a:prstGeom>
        </p:spPr>
      </p:pic>
      <p:sp>
        <p:nvSpPr>
          <p:cNvPr id="75" name="Tekstfelt 74">
            <a:extLst>
              <a:ext uri="{FF2B5EF4-FFF2-40B4-BE49-F238E27FC236}">
                <a16:creationId xmlns:a16="http://schemas.microsoft.com/office/drawing/2014/main" id="{3064614C-C788-4DF6-A7CD-6567A3C76F7F}"/>
              </a:ext>
            </a:extLst>
          </p:cNvPr>
          <p:cNvSpPr txBox="1"/>
          <p:nvPr/>
        </p:nvSpPr>
        <p:spPr>
          <a:xfrm>
            <a:off x="7725417" y="933404"/>
            <a:ext cx="1861271" cy="276999"/>
          </a:xfrm>
          <a:prstGeom prst="rect">
            <a:avLst/>
          </a:prstGeom>
          <a:noFill/>
        </p:spPr>
        <p:txBody>
          <a:bodyPr wrap="square" rtlCol="0">
            <a:spAutoFit/>
          </a:bodyPr>
          <a:lstStyle/>
          <a:p>
            <a:r>
              <a:rPr lang="en-US" sz="1200" dirty="0">
                <a:solidFill>
                  <a:schemeClr val="accent2">
                    <a:lumMod val="75000"/>
                  </a:schemeClr>
                </a:solidFill>
              </a:rPr>
              <a:t>Exam</a:t>
            </a:r>
          </a:p>
        </p:txBody>
      </p:sp>
      <p:cxnSp>
        <p:nvCxnSpPr>
          <p:cNvPr id="76" name="Lige forbindelse 75">
            <a:extLst>
              <a:ext uri="{FF2B5EF4-FFF2-40B4-BE49-F238E27FC236}">
                <a16:creationId xmlns:a16="http://schemas.microsoft.com/office/drawing/2014/main" id="{E528FB7A-915B-4ADC-9E15-AE9DFFC4D817}"/>
              </a:ext>
            </a:extLst>
          </p:cNvPr>
          <p:cNvCxnSpPr>
            <a:cxnSpLocks/>
          </p:cNvCxnSpPr>
          <p:nvPr/>
        </p:nvCxnSpPr>
        <p:spPr>
          <a:xfrm flipH="1" flipV="1">
            <a:off x="8029020" y="1213405"/>
            <a:ext cx="607635" cy="236760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08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9"/>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7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75"/>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5" grpId="0"/>
      <p:bldP spid="46" grpId="0"/>
      <p:bldP spid="47" grpId="0"/>
      <p:bldP spid="51" grpId="0"/>
      <p:bldP spid="52" grpId="0"/>
      <p:bldP spid="53" grpId="0"/>
      <p:bldP spid="54" grpId="0"/>
      <p:bldP spid="55" grpId="0"/>
      <p:bldP spid="62" grpId="0"/>
      <p:bldP spid="63" grpId="0"/>
      <p:bldP spid="64" grpId="0" animBg="1"/>
      <p:bldP spid="66" grpId="0" animBg="1"/>
      <p:bldP spid="72" grpId="0" animBg="1"/>
      <p:bldP spid="73" grpId="0"/>
      <p:bldP spid="7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040948-662E-4DFD-8507-A26BF00FF60E}"/>
              </a:ext>
            </a:extLst>
          </p:cNvPr>
          <p:cNvSpPr>
            <a:spLocks noGrp="1"/>
          </p:cNvSpPr>
          <p:nvPr>
            <p:ph type="title"/>
          </p:nvPr>
        </p:nvSpPr>
        <p:spPr>
          <a:xfrm>
            <a:off x="240447" y="706041"/>
            <a:ext cx="8292489" cy="890952"/>
          </a:xfrm>
        </p:spPr>
        <p:txBody>
          <a:bodyPr>
            <a:normAutofit fontScale="90000"/>
          </a:bodyPr>
          <a:lstStyle/>
          <a:p>
            <a:r>
              <a:rPr lang="da-DK" dirty="0"/>
              <a:t>Postersession with plans of </a:t>
            </a:r>
            <a:r>
              <a:rPr lang="da-DK" dirty="0" err="1"/>
              <a:t>drainage</a:t>
            </a:r>
            <a:r>
              <a:rPr lang="da-DK" dirty="0"/>
              <a:t> system</a:t>
            </a:r>
          </a:p>
        </p:txBody>
      </p:sp>
      <p:sp>
        <p:nvSpPr>
          <p:cNvPr id="7" name="Pladsholder til sidefod 6">
            <a:extLst>
              <a:ext uri="{FF2B5EF4-FFF2-40B4-BE49-F238E27FC236}">
                <a16:creationId xmlns:a16="http://schemas.microsoft.com/office/drawing/2014/main" id="{58E68A9C-6307-4575-AC10-74253306434D}"/>
              </a:ext>
            </a:extLst>
          </p:cNvPr>
          <p:cNvSpPr>
            <a:spLocks noGrp="1"/>
          </p:cNvSpPr>
          <p:nvPr>
            <p:ph type="ftr" sz="quarter" idx="11"/>
          </p:nvPr>
        </p:nvSpPr>
        <p:spPr/>
        <p:txBody>
          <a:bodyPr/>
          <a:lstStyle/>
          <a:p>
            <a:r>
              <a:rPr lang="da-DK"/>
              <a:t>Marts 2020  |</a:t>
            </a:r>
          </a:p>
        </p:txBody>
      </p:sp>
      <p:sp>
        <p:nvSpPr>
          <p:cNvPr id="8" name="Pladsholder til slidenummer 7">
            <a:extLst>
              <a:ext uri="{FF2B5EF4-FFF2-40B4-BE49-F238E27FC236}">
                <a16:creationId xmlns:a16="http://schemas.microsoft.com/office/drawing/2014/main" id="{8E5F4858-E912-416F-B448-BD18EB131FC2}"/>
              </a:ext>
            </a:extLst>
          </p:cNvPr>
          <p:cNvSpPr>
            <a:spLocks noGrp="1"/>
          </p:cNvSpPr>
          <p:nvPr>
            <p:ph type="sldNum" sz="quarter" idx="12"/>
          </p:nvPr>
        </p:nvSpPr>
        <p:spPr/>
        <p:txBody>
          <a:bodyPr/>
          <a:lstStyle/>
          <a:p>
            <a:fld id="{36304854-8ABF-4307-B8EE-5DD995259754}" type="slidenum">
              <a:rPr lang="da-DK" smtClean="0"/>
              <a:t>6</a:t>
            </a:fld>
            <a:endParaRPr lang="da-DK"/>
          </a:p>
        </p:txBody>
      </p:sp>
      <p:pic>
        <p:nvPicPr>
          <p:cNvPr id="3" name="Billede 2">
            <a:extLst>
              <a:ext uri="{FF2B5EF4-FFF2-40B4-BE49-F238E27FC236}">
                <a16:creationId xmlns:a16="http://schemas.microsoft.com/office/drawing/2014/main" id="{3DF095D2-2007-4E0E-AB37-E2E1B3155D45}"/>
              </a:ext>
            </a:extLst>
          </p:cNvPr>
          <p:cNvPicPr>
            <a:picLocks noChangeAspect="1"/>
          </p:cNvPicPr>
          <p:nvPr/>
        </p:nvPicPr>
        <p:blipFill>
          <a:blip r:embed="rId2"/>
          <a:stretch>
            <a:fillRect/>
          </a:stretch>
        </p:blipFill>
        <p:spPr>
          <a:xfrm>
            <a:off x="1234644" y="1745391"/>
            <a:ext cx="6507276" cy="4484946"/>
          </a:xfrm>
          <a:prstGeom prst="rect">
            <a:avLst/>
          </a:prstGeom>
        </p:spPr>
      </p:pic>
    </p:spTree>
    <p:extLst>
      <p:ext uri="{BB962C8B-B14F-4D97-AF65-F5344CB8AC3E}">
        <p14:creationId xmlns:p14="http://schemas.microsoft.com/office/powerpoint/2010/main" val="3580692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Billede 42">
            <a:extLst>
              <a:ext uri="{FF2B5EF4-FFF2-40B4-BE49-F238E27FC236}">
                <a16:creationId xmlns:a16="http://schemas.microsoft.com/office/drawing/2014/main" id="{A050CD31-9DB6-43DE-9FFE-0849B71E7AD2}"/>
              </a:ext>
            </a:extLst>
          </p:cNvPr>
          <p:cNvPicPr>
            <a:picLocks noChangeAspect="1"/>
          </p:cNvPicPr>
          <p:nvPr/>
        </p:nvPicPr>
        <p:blipFill>
          <a:blip r:embed="rId2"/>
          <a:stretch>
            <a:fillRect/>
          </a:stretch>
        </p:blipFill>
        <p:spPr>
          <a:xfrm>
            <a:off x="233747" y="1467946"/>
            <a:ext cx="8865326" cy="3653781"/>
          </a:xfrm>
          <a:prstGeom prst="rect">
            <a:avLst/>
          </a:prstGeom>
        </p:spPr>
      </p:pic>
      <p:sp>
        <p:nvSpPr>
          <p:cNvPr id="44" name="Tekstfelt 43">
            <a:extLst>
              <a:ext uri="{FF2B5EF4-FFF2-40B4-BE49-F238E27FC236}">
                <a16:creationId xmlns:a16="http://schemas.microsoft.com/office/drawing/2014/main" id="{5C5DAC2F-00D6-4AB1-BC2F-E740FB3F6030}"/>
              </a:ext>
            </a:extLst>
          </p:cNvPr>
          <p:cNvSpPr txBox="1"/>
          <p:nvPr/>
        </p:nvSpPr>
        <p:spPr>
          <a:xfrm>
            <a:off x="5552804" y="4699176"/>
            <a:ext cx="3522617" cy="2031325"/>
          </a:xfrm>
          <a:prstGeom prst="rect">
            <a:avLst/>
          </a:prstGeom>
          <a:noFill/>
        </p:spPr>
        <p:txBody>
          <a:bodyPr wrap="square" rtlCol="0">
            <a:spAutoFit/>
          </a:bodyPr>
          <a:lstStyle/>
          <a:p>
            <a:r>
              <a:rPr lang="da-DK" dirty="0"/>
              <a:t>Feedback is given:</a:t>
            </a:r>
          </a:p>
          <a:p>
            <a:pPr marL="285750" indent="-285750">
              <a:buFont typeface="Arial" panose="020B0604020202020204" pitchFamily="34" charset="0"/>
              <a:buChar char="•"/>
            </a:pPr>
            <a:r>
              <a:rPr lang="da-DK" dirty="0" err="1"/>
              <a:t>Orally</a:t>
            </a:r>
            <a:endParaRPr lang="da-DK" dirty="0"/>
          </a:p>
          <a:p>
            <a:pPr marL="285750" indent="-285750">
              <a:buFont typeface="Arial" panose="020B0604020202020204" pitchFamily="34" charset="0"/>
              <a:buChar char="•"/>
            </a:pPr>
            <a:r>
              <a:rPr lang="da-DK" dirty="0"/>
              <a:t>On post </a:t>
            </a:r>
            <a:r>
              <a:rPr lang="da-DK" dirty="0" err="1"/>
              <a:t>its</a:t>
            </a:r>
            <a:endParaRPr lang="da-DK" dirty="0"/>
          </a:p>
          <a:p>
            <a:pPr marL="285750" indent="-285750">
              <a:buFont typeface="Arial" panose="020B0604020202020204" pitchFamily="34" charset="0"/>
              <a:buChar char="•"/>
            </a:pPr>
            <a:r>
              <a:rPr lang="da-DK" dirty="0" err="1"/>
              <a:t>Written</a:t>
            </a:r>
            <a:r>
              <a:rPr lang="da-DK" dirty="0"/>
              <a:t> </a:t>
            </a:r>
            <a:r>
              <a:rPr lang="da-DK" dirty="0" err="1"/>
              <a:t>directly</a:t>
            </a:r>
            <a:r>
              <a:rPr lang="da-DK" dirty="0"/>
              <a:t> on the plan</a:t>
            </a:r>
          </a:p>
          <a:p>
            <a:pPr marL="285750" indent="-285750">
              <a:buFont typeface="Arial" panose="020B0604020202020204" pitchFamily="34" charset="0"/>
              <a:buChar char="•"/>
            </a:pPr>
            <a:r>
              <a:rPr lang="da-DK" dirty="0"/>
              <a:t>On a </a:t>
            </a:r>
            <a:r>
              <a:rPr lang="da-DK" dirty="0" err="1"/>
              <a:t>paper</a:t>
            </a:r>
            <a:r>
              <a:rPr lang="da-DK" dirty="0"/>
              <a:t> on the wall </a:t>
            </a:r>
            <a:r>
              <a:rPr lang="da-DK" dirty="0" err="1"/>
              <a:t>next</a:t>
            </a:r>
            <a:r>
              <a:rPr lang="da-DK" dirty="0"/>
              <a:t> to the plan</a:t>
            </a:r>
          </a:p>
          <a:p>
            <a:pPr marL="285750" indent="-285750">
              <a:buFont typeface="Arial" panose="020B0604020202020204" pitchFamily="34" charset="0"/>
              <a:buChar char="•"/>
            </a:pPr>
            <a:endParaRPr lang="da-DK" dirty="0"/>
          </a:p>
        </p:txBody>
      </p:sp>
      <p:pic>
        <p:nvPicPr>
          <p:cNvPr id="45" name="Billede 44">
            <a:extLst>
              <a:ext uri="{FF2B5EF4-FFF2-40B4-BE49-F238E27FC236}">
                <a16:creationId xmlns:a16="http://schemas.microsoft.com/office/drawing/2014/main" id="{05BA0FC1-CC09-4984-BF3D-BD6E078081AC}"/>
              </a:ext>
            </a:extLst>
          </p:cNvPr>
          <p:cNvPicPr>
            <a:picLocks noChangeAspect="1"/>
          </p:cNvPicPr>
          <p:nvPr/>
        </p:nvPicPr>
        <p:blipFill>
          <a:blip r:embed="rId3"/>
          <a:stretch>
            <a:fillRect/>
          </a:stretch>
        </p:blipFill>
        <p:spPr>
          <a:xfrm>
            <a:off x="694212" y="306486"/>
            <a:ext cx="8449788" cy="1298561"/>
          </a:xfrm>
          <a:prstGeom prst="rect">
            <a:avLst/>
          </a:prstGeom>
        </p:spPr>
      </p:pic>
    </p:spTree>
    <p:extLst>
      <p:ext uri="{BB962C8B-B14F-4D97-AF65-F5344CB8AC3E}">
        <p14:creationId xmlns:p14="http://schemas.microsoft.com/office/powerpoint/2010/main" val="3785372146"/>
      </p:ext>
    </p:extLst>
  </p:cSld>
  <p:clrMapOvr>
    <a:masterClrMapping/>
  </p:clrMapOvr>
</p:sld>
</file>

<file path=ppt/theme/theme1.xml><?xml version="1.0" encoding="utf-8"?>
<a:theme xmlns:a="http://schemas.openxmlformats.org/drawingml/2006/main" name="Office-tema">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æsentation1" id="{60CE0A43-58A5-49E9-8711-CDE82074B113}" vid="{FC9951D1-9960-4A5B-88CB-1E0D34CA5CD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9AE6189135D5C408DF4FD6BFE9ADCBB" ma:contentTypeVersion="13" ma:contentTypeDescription="Opret et nyt dokument." ma:contentTypeScope="" ma:versionID="ffde76c3477a3baf9ed0f5a6269a1156">
  <xsd:schema xmlns:xsd="http://www.w3.org/2001/XMLSchema" xmlns:xs="http://www.w3.org/2001/XMLSchema" xmlns:p="http://schemas.microsoft.com/office/2006/metadata/properties" xmlns:ns3="e9711e9e-dd63-41ec-83a5-0f4a23ae0a86" xmlns:ns4="5d1c489d-1873-49ca-8a47-52b61add8ad0" targetNamespace="http://schemas.microsoft.com/office/2006/metadata/properties" ma:root="true" ma:fieldsID="bd0f44b78363842052e257cf9f684752" ns3:_="" ns4:_="">
    <xsd:import namespace="e9711e9e-dd63-41ec-83a5-0f4a23ae0a86"/>
    <xsd:import namespace="5d1c489d-1873-49ca-8a47-52b61add8ad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11e9e-dd63-41ec-83a5-0f4a23ae0a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1c489d-1873-49ca-8a47-52b61add8ad0"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element name="SharingHintHash" ma:index="18" nillable="true" ma:displayName="Hashværdi for deling"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CB0A93-D912-446F-9527-A1FB1B053CCA}">
  <ds:schemaRefs>
    <ds:schemaRef ds:uri="http://purl.org/dc/elements/1.1/"/>
    <ds:schemaRef ds:uri="http://schemas.microsoft.com/office/2006/metadata/properties"/>
    <ds:schemaRef ds:uri="5d1c489d-1873-49ca-8a47-52b61add8ad0"/>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e9711e9e-dd63-41ec-83a5-0f4a23ae0a86"/>
    <ds:schemaRef ds:uri="http://www.w3.org/XML/1998/namespace"/>
    <ds:schemaRef ds:uri="http://purl.org/dc/terms/"/>
  </ds:schemaRefs>
</ds:datastoreItem>
</file>

<file path=customXml/itemProps2.xml><?xml version="1.0" encoding="utf-8"?>
<ds:datastoreItem xmlns:ds="http://schemas.openxmlformats.org/officeDocument/2006/customXml" ds:itemID="{174F878D-0E1C-49D1-9421-A466E3C63E08}">
  <ds:schemaRefs>
    <ds:schemaRef ds:uri="http://schemas.microsoft.com/sharepoint/v3/contenttype/forms"/>
  </ds:schemaRefs>
</ds:datastoreItem>
</file>

<file path=customXml/itemProps3.xml><?xml version="1.0" encoding="utf-8"?>
<ds:datastoreItem xmlns:ds="http://schemas.openxmlformats.org/officeDocument/2006/customXml" ds:itemID="{0BD057C8-86AB-4224-B6E0-5910D28DBD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711e9e-dd63-41ec-83a5-0f4a23ae0a86"/>
    <ds:schemaRef ds:uri="5d1c489d-1873-49ca-8a47-52b61add8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SDU Sotr Hvid</Template>
  <TotalTime>166</TotalTime>
  <Words>881</Words>
  <Application>Microsoft Office PowerPoint</Application>
  <PresentationFormat>Skærmshow (4:3)</PresentationFormat>
  <Paragraphs>107</Paragraphs>
  <Slides>7</Slides>
  <Notes>4</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Calibri</vt:lpstr>
      <vt:lpstr>Wingdings</vt:lpstr>
      <vt:lpstr>Office-tema</vt:lpstr>
      <vt:lpstr>Peer feedback</vt:lpstr>
      <vt:lpstr>Nordplus project year 2018 - 2019  Student peer review at Nordic Universities</vt:lpstr>
      <vt:lpstr>Nordplus project year 2018 - 2019  Student peer review at Nordic Universities</vt:lpstr>
      <vt:lpstr>Peergrade Example</vt:lpstr>
      <vt:lpstr>An outline of the course </vt:lpstr>
      <vt:lpstr>Postersession with plans of drainage system</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Janni Alrum Jørgensen</dc:creator>
  <cp:lastModifiedBy>Janni Alrum Jørgensen</cp:lastModifiedBy>
  <cp:revision>14</cp:revision>
  <dcterms:created xsi:type="dcterms:W3CDTF">2020-02-19T12:06:25Z</dcterms:created>
  <dcterms:modified xsi:type="dcterms:W3CDTF">2020-03-04T08:14:21Z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0x010100C9AE6189135D5C408DF4FD6BFE9ADCBB</vt:lpwstr>
  </property>
</Properties>
</file>